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2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zh-CN" smtClean="0"/>
              <a:t>Click to edit Master subtitle style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0756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871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7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519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42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229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299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5173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9030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8132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9538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DE540-41C1-7C4A-8982-BE2A9E476DFB}" type="datetimeFigureOut">
              <a:rPr kumimoji="1" lang="zh-CN" altLang="en-US" smtClean="0"/>
              <a:t>12/19/12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9FB7-6EC4-D946-AF39-1428DD0348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153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Final review</a:t>
            </a:r>
            <a:endParaRPr kumimoji="1"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Weiqiang Sun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98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12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D/A conversion</a:t>
            </a:r>
          </a:p>
          <a:p>
            <a:pPr lvl="1"/>
            <a:r>
              <a:rPr kumimoji="1" lang="en-US" altLang="zh-CN" dirty="0" smtClean="0"/>
              <a:t>Binary-weighted-input DAC</a:t>
            </a:r>
          </a:p>
          <a:p>
            <a:pPr lvl="1"/>
            <a:r>
              <a:rPr kumimoji="1" lang="en-US" altLang="zh-CN" dirty="0" smtClean="0"/>
              <a:t>R-2R ladder DAC</a:t>
            </a:r>
          </a:p>
          <a:p>
            <a:pPr lvl="1"/>
            <a:r>
              <a:rPr kumimoji="1" lang="en-US" altLang="zh-CN" dirty="0" smtClean="0"/>
              <a:t>Accuracy and resolution</a:t>
            </a:r>
          </a:p>
          <a:p>
            <a:r>
              <a:rPr kumimoji="1" lang="en-US" altLang="zh-CN" dirty="0" smtClean="0"/>
              <a:t>A/D conversion</a:t>
            </a:r>
          </a:p>
          <a:p>
            <a:pPr lvl="1"/>
            <a:r>
              <a:rPr kumimoji="1" lang="en-US" altLang="zh-CN" dirty="0" smtClean="0"/>
              <a:t>Flash ADC</a:t>
            </a:r>
          </a:p>
          <a:p>
            <a:pPr lvl="1"/>
            <a:r>
              <a:rPr kumimoji="1" lang="en-US" altLang="zh-CN" dirty="0" smtClean="0"/>
              <a:t>Dual Slope ADC</a:t>
            </a:r>
          </a:p>
          <a:p>
            <a:pPr lvl="1"/>
            <a:r>
              <a:rPr kumimoji="1" lang="en-US" altLang="zh-CN" dirty="0" smtClean="0"/>
              <a:t>Successive-approximation ADC</a:t>
            </a:r>
          </a:p>
          <a:p>
            <a:pPr lvl="1"/>
            <a:r>
              <a:rPr kumimoji="1" lang="en-US" altLang="zh-CN" dirty="0" smtClean="0"/>
              <a:t>Sigma-delta ADC</a:t>
            </a:r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49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600" dirty="0" smtClean="0"/>
              <a:t>Examples of Counters and Shift Registers</a:t>
            </a:r>
            <a:endParaRPr kumimoji="1" lang="zh-CN" alt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Counters</a:t>
            </a:r>
          </a:p>
          <a:p>
            <a:pPr lvl="1"/>
            <a:r>
              <a:rPr kumimoji="1" lang="en-US" altLang="zh-CN" dirty="0" smtClean="0"/>
              <a:t>Counter analysis (Sequential logic </a:t>
            </a:r>
            <a:r>
              <a:rPr kumimoji="1" lang="en-US" altLang="zh-CN" smtClean="0"/>
              <a:t>circuit analysis)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Design counters with F-Fs</a:t>
            </a:r>
          </a:p>
          <a:p>
            <a:pPr lvl="1"/>
            <a:r>
              <a:rPr kumimoji="1" lang="en-US" altLang="zh-CN" dirty="0" smtClean="0"/>
              <a:t>Design counters with IC counters.</a:t>
            </a:r>
          </a:p>
          <a:p>
            <a:pPr lvl="2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998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Example 1</a:t>
            </a:r>
            <a:endParaRPr kumimoji="1" lang="zh-CN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1"/>
            <a:ext cx="8229600" cy="1095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 smtClean="0"/>
              <a:t>Design a counter with the counting sequence 0-1-3-5-7-6-4-2-0-1 using </a:t>
            </a:r>
            <a:r>
              <a:rPr kumimoji="1" lang="en-US" altLang="zh-CN" dirty="0" smtClean="0"/>
              <a:t>J-K</a:t>
            </a:r>
            <a:r>
              <a:rPr kumimoji="1" lang="en-US" altLang="zh-CN" dirty="0" smtClean="0"/>
              <a:t> </a:t>
            </a:r>
            <a:r>
              <a:rPr kumimoji="1" lang="en-US" altLang="zh-CN" dirty="0" smtClean="0"/>
              <a:t>Flip-flips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95480"/>
          </a:xfrm>
        </p:spPr>
        <p:txBody>
          <a:bodyPr/>
          <a:lstStyle/>
          <a:p>
            <a:r>
              <a:rPr kumimoji="1" lang="en-US" altLang="zh-CN" dirty="0" smtClean="0"/>
              <a:t>Design a modulus-40,000 counter with modulus-16 counters (74HC163). (pp.448)</a:t>
            </a:r>
            <a:endParaRPr kumimoji="1" lang="zh-CN" altLang="en-US" dirty="0"/>
          </a:p>
        </p:txBody>
      </p:sp>
      <p:pic>
        <p:nvPicPr>
          <p:cNvPr id="5" name="Picture 4" descr="Screen Shot 2012-12-18 at 3.04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634" y="2773050"/>
            <a:ext cx="3208492" cy="29099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3634" y="6004800"/>
            <a:ext cx="4248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Method 1: Load a pre-configured number</a:t>
            </a:r>
          </a:p>
          <a:p>
            <a:r>
              <a:rPr kumimoji="1" lang="en-US" altLang="zh-CN" dirty="0" smtClean="0"/>
              <a:t>Method 2: Reset the Counter at some state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zh-CN" dirty="0" smtClean="0"/>
              <a:t>Example 2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015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76400" y="2286000"/>
            <a:ext cx="61722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7200" dirty="0"/>
              <a:t>Final exam</a:t>
            </a:r>
          </a:p>
          <a:p>
            <a:endParaRPr lang="en-US" sz="3200" dirty="0"/>
          </a:p>
          <a:p>
            <a:pPr algn="ctr"/>
            <a:r>
              <a:rPr lang="en-US" sz="3200" dirty="0"/>
              <a:t>12/29/2012, Saturday</a:t>
            </a:r>
          </a:p>
          <a:p>
            <a:pPr algn="ctr"/>
            <a:r>
              <a:rPr lang="en-US" sz="3200" dirty="0"/>
              <a:t>08:00</a:t>
            </a:r>
            <a:r>
              <a:rPr lang="zh-CN" sz="3200" dirty="0"/>
              <a:t>－</a:t>
            </a:r>
            <a:r>
              <a:rPr lang="en-US" sz="3200" dirty="0"/>
              <a:t>10:00</a:t>
            </a:r>
          </a:p>
          <a:p>
            <a:pPr algn="ctr"/>
            <a:r>
              <a:rPr lang="en-US" altLang="zh-CN" sz="3200" dirty="0"/>
              <a:t>East Upper Hall (</a:t>
            </a:r>
            <a:r>
              <a:rPr lang="zh-TW" altLang="en-US" sz="3200" dirty="0"/>
              <a:t>东上院</a:t>
            </a:r>
            <a:r>
              <a:rPr lang="en-US" altLang="zh-TW" sz="3200" dirty="0"/>
              <a:t>) 202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26887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Scope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Covered</a:t>
            </a:r>
          </a:p>
          <a:p>
            <a:pPr lvl="1"/>
            <a:r>
              <a:rPr kumimoji="1" lang="en-US" altLang="zh-CN" dirty="0" smtClean="0"/>
              <a:t>Chapter 1 ~ 9, 12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Not covered</a:t>
            </a:r>
          </a:p>
          <a:p>
            <a:pPr lvl="1"/>
            <a:r>
              <a:rPr kumimoji="1" lang="en-US" altLang="zh-CN" dirty="0" smtClean="0"/>
              <a:t>Chapter 10, 11, 13, 14</a:t>
            </a:r>
          </a:p>
          <a:p>
            <a:pPr lvl="1"/>
            <a:r>
              <a:rPr kumimoji="1" lang="en-US" altLang="zh-CN" dirty="0" smtClean="0"/>
              <a:t>Trouble Shooting</a:t>
            </a:r>
          </a:p>
          <a:p>
            <a:pPr lvl="1"/>
            <a:r>
              <a:rPr kumimoji="1" lang="en-US" altLang="zh-CN" dirty="0" smtClean="0"/>
              <a:t>System Application Activity</a:t>
            </a:r>
          </a:p>
          <a:p>
            <a:pPr lvl="1"/>
            <a:r>
              <a:rPr kumimoji="1" lang="en-US" altLang="zh-CN" dirty="0" smtClean="0"/>
              <a:t>Design with HDLs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0131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1 &amp; 2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Logic Levels (Noise margin, compatibility)</a:t>
            </a:r>
          </a:p>
          <a:p>
            <a:r>
              <a:rPr kumimoji="1" lang="en-US" altLang="zh-CN" dirty="0" smtClean="0"/>
              <a:t>Number systems (bin, octet, hex…)</a:t>
            </a:r>
          </a:p>
          <a:p>
            <a:pPr lvl="1"/>
            <a:r>
              <a:rPr kumimoji="1" lang="en-US" altLang="zh-CN" dirty="0" smtClean="0"/>
              <a:t>Conversions</a:t>
            </a:r>
          </a:p>
          <a:p>
            <a:pPr lvl="1"/>
            <a:r>
              <a:rPr kumimoji="1" lang="en-US" altLang="zh-CN" dirty="0" smtClean="0"/>
              <a:t>Arithmetic</a:t>
            </a:r>
          </a:p>
          <a:p>
            <a:pPr lvl="1"/>
            <a:r>
              <a:rPr kumimoji="1" lang="en-US" altLang="zh-CN" dirty="0" smtClean="0"/>
              <a:t>1’s and 2’s complements, signed numbers</a:t>
            </a:r>
          </a:p>
          <a:p>
            <a:r>
              <a:rPr kumimoji="1" lang="en-US" altLang="zh-CN" dirty="0" smtClean="0"/>
              <a:t>Codes</a:t>
            </a:r>
          </a:p>
          <a:p>
            <a:pPr lvl="1"/>
            <a:r>
              <a:rPr kumimoji="1" lang="en-US" altLang="zh-CN" dirty="0" smtClean="0"/>
              <a:t>BCD, Gray codes</a:t>
            </a:r>
          </a:p>
        </p:txBody>
      </p:sp>
    </p:spTree>
    <p:extLst>
      <p:ext uri="{BB962C8B-B14F-4D97-AF65-F5344CB8AC3E}">
        <p14:creationId xmlns:p14="http://schemas.microsoft.com/office/powerpoint/2010/main" val="131340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3 &amp; 4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zh-CN" dirty="0" smtClean="0"/>
              <a:t>Basic gates (inverter, AND, OR, NAND, NOR, XOR, XNOR), their functions and symbols</a:t>
            </a:r>
          </a:p>
          <a:p>
            <a:pPr lvl="1"/>
            <a:r>
              <a:rPr kumimoji="1" lang="en-US" altLang="zh-CN" dirty="0" smtClean="0"/>
              <a:t>Universality of NAND and NOR gates</a:t>
            </a:r>
          </a:p>
          <a:p>
            <a:pPr lvl="1"/>
            <a:r>
              <a:rPr kumimoji="1" lang="en-US" altLang="zh-CN" dirty="0" smtClean="0"/>
              <a:t>AND-OR logic</a:t>
            </a:r>
          </a:p>
          <a:p>
            <a:r>
              <a:rPr kumimoji="1" lang="en-US" altLang="zh-CN" dirty="0" smtClean="0"/>
              <a:t>Boolean rules and Axioms</a:t>
            </a:r>
          </a:p>
          <a:p>
            <a:pPr lvl="1"/>
            <a:r>
              <a:rPr kumimoji="1" lang="en-US" altLang="zh-CN" dirty="0" smtClean="0"/>
              <a:t>Simplifications</a:t>
            </a:r>
          </a:p>
          <a:p>
            <a:pPr lvl="1"/>
            <a:r>
              <a:rPr kumimoji="1" lang="en-US" altLang="zh-CN" dirty="0" smtClean="0"/>
              <a:t>Analysis of combinational circuits</a:t>
            </a:r>
          </a:p>
          <a:p>
            <a:r>
              <a:rPr kumimoji="1" lang="en-US" altLang="zh-CN" dirty="0" smtClean="0"/>
              <a:t>Standard forms</a:t>
            </a:r>
          </a:p>
          <a:p>
            <a:pPr lvl="1"/>
            <a:r>
              <a:rPr kumimoji="1" lang="en-US" altLang="zh-CN" dirty="0" err="1" smtClean="0"/>
              <a:t>minterms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maxterms</a:t>
            </a:r>
            <a:r>
              <a:rPr kumimoji="1" lang="en-US" altLang="zh-CN" dirty="0" smtClean="0"/>
              <a:t>, standard SOP, standard POS</a:t>
            </a:r>
          </a:p>
          <a:p>
            <a:r>
              <a:rPr kumimoji="1" lang="en-US" altLang="zh-CN" dirty="0" smtClean="0"/>
              <a:t>K-map</a:t>
            </a:r>
          </a:p>
          <a:p>
            <a:pPr lvl="1"/>
            <a:r>
              <a:rPr kumimoji="1" lang="en-US" altLang="zh-CN" dirty="0" smtClean="0"/>
              <a:t>SOP minimization</a:t>
            </a:r>
          </a:p>
          <a:p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920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5 &amp; 6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Analysis of combinational logic</a:t>
            </a:r>
          </a:p>
          <a:p>
            <a:r>
              <a:rPr kumimoji="1" lang="en-US" altLang="zh-CN" dirty="0" smtClean="0"/>
              <a:t>Implementing combinational logic with basic gates</a:t>
            </a:r>
          </a:p>
          <a:p>
            <a:r>
              <a:rPr kumimoji="1" lang="en-US" altLang="zh-CN" dirty="0" smtClean="0"/>
              <a:t>Functions of combinational logic circuits</a:t>
            </a:r>
          </a:p>
          <a:p>
            <a:pPr lvl="1"/>
            <a:r>
              <a:rPr kumimoji="1" lang="en-US" altLang="zh-CN" dirty="0" smtClean="0"/>
              <a:t>Adders, comparators, decoders, encoders, code converters, MUX, parity checker</a:t>
            </a:r>
          </a:p>
          <a:p>
            <a:r>
              <a:rPr kumimoji="1" lang="en-US" altLang="zh-CN" dirty="0" smtClean="0"/>
              <a:t>Design Logic with IC</a:t>
            </a:r>
          </a:p>
          <a:p>
            <a:pPr lvl="1"/>
            <a:r>
              <a:rPr kumimoji="1" lang="en-US" altLang="zh-CN" dirty="0" smtClean="0"/>
              <a:t>With decoders</a:t>
            </a:r>
          </a:p>
          <a:p>
            <a:pPr lvl="1"/>
            <a:r>
              <a:rPr kumimoji="1" lang="en-US" altLang="zh-CN" dirty="0" smtClean="0"/>
              <a:t>With MUX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592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7 Flip-flops</a:t>
            </a:r>
            <a:endParaRPr kumimoji="1" lang="zh-CN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CN" dirty="0" smtClean="0"/>
              <a:t>Bi-stable device</a:t>
            </a:r>
          </a:p>
          <a:p>
            <a:r>
              <a:rPr kumimoji="1" lang="en-US" altLang="zh-CN" dirty="0" smtClean="0"/>
              <a:t>Latch (S-R, S’-R’)</a:t>
            </a:r>
          </a:p>
          <a:p>
            <a:r>
              <a:rPr kumimoji="1" lang="en-US" altLang="zh-CN" dirty="0" smtClean="0"/>
              <a:t>Flip-flops</a:t>
            </a:r>
          </a:p>
          <a:p>
            <a:pPr lvl="1"/>
            <a:r>
              <a:rPr kumimoji="1" lang="en-US" altLang="zh-CN" dirty="0" smtClean="0"/>
              <a:t>D, J-K</a:t>
            </a:r>
          </a:p>
          <a:p>
            <a:pPr lvl="1"/>
            <a:r>
              <a:rPr kumimoji="1" lang="en-US" altLang="zh-CN" dirty="0" smtClean="0"/>
              <a:t>Their symbols</a:t>
            </a:r>
          </a:p>
          <a:p>
            <a:r>
              <a:rPr kumimoji="1" lang="en-US" altLang="zh-CN" dirty="0" smtClean="0"/>
              <a:t>Flip-flops with asynchronous set/reset</a:t>
            </a:r>
          </a:p>
          <a:p>
            <a:r>
              <a:rPr kumimoji="1" lang="en-US" altLang="zh-CN" dirty="0" smtClean="0"/>
              <a:t>Operating characteristics of FF</a:t>
            </a:r>
          </a:p>
          <a:p>
            <a:pPr lvl="1"/>
            <a:r>
              <a:rPr kumimoji="1" lang="en-US" altLang="zh-CN" dirty="0" smtClean="0"/>
              <a:t>Setup time, hold time, max clock frequency</a:t>
            </a:r>
          </a:p>
          <a:p>
            <a:r>
              <a:rPr kumimoji="1" lang="en-US" altLang="zh-CN" dirty="0" smtClean="0"/>
              <a:t>Applications of FF</a:t>
            </a:r>
          </a:p>
          <a:p>
            <a:r>
              <a:rPr kumimoji="1" lang="en-US" altLang="zh-CN" dirty="0" smtClean="0"/>
              <a:t>Timers</a:t>
            </a:r>
          </a:p>
          <a:p>
            <a:pPr lvl="1"/>
            <a:r>
              <a:rPr kumimoji="1" lang="en-US" altLang="zh-CN" dirty="0" smtClean="0"/>
              <a:t>One-shot</a:t>
            </a:r>
          </a:p>
          <a:p>
            <a:pPr lvl="1"/>
            <a:r>
              <a:rPr kumimoji="1" lang="en-US" altLang="zh-CN" dirty="0" smtClean="0"/>
              <a:t>555 timer (multi-vibrator, one-shots)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41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8 Counters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Asynchronous Counters</a:t>
            </a:r>
          </a:p>
          <a:p>
            <a:r>
              <a:rPr kumimoji="1" lang="en-US" altLang="zh-CN" dirty="0" smtClean="0"/>
              <a:t>Synchronous Counters</a:t>
            </a:r>
          </a:p>
          <a:p>
            <a:r>
              <a:rPr kumimoji="1" lang="en-US" altLang="zh-CN" dirty="0" smtClean="0"/>
              <a:t>Design of counters with FF</a:t>
            </a:r>
          </a:p>
          <a:p>
            <a:r>
              <a:rPr kumimoji="1" lang="en-US" altLang="zh-CN" dirty="0" smtClean="0"/>
              <a:t>Design of counters with IC</a:t>
            </a:r>
          </a:p>
          <a:p>
            <a:pPr lvl="1"/>
            <a:r>
              <a:rPr kumimoji="1" lang="en-US" altLang="zh-CN" dirty="0" smtClean="0"/>
              <a:t>Synchronous load</a:t>
            </a:r>
          </a:p>
          <a:p>
            <a:pPr lvl="1"/>
            <a:r>
              <a:rPr kumimoji="1" lang="en-US" altLang="zh-CN" dirty="0" smtClean="0"/>
              <a:t>Asynchronous reset</a:t>
            </a:r>
          </a:p>
        </p:txBody>
      </p:sp>
    </p:spTree>
    <p:extLst>
      <p:ext uri="{BB962C8B-B14F-4D97-AF65-F5344CB8AC3E}">
        <p14:creationId xmlns:p14="http://schemas.microsoft.com/office/powerpoint/2010/main" val="311975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Chapter 9 Shift Registers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Shift register operations</a:t>
            </a:r>
          </a:p>
          <a:p>
            <a:pPr lvl="1"/>
            <a:r>
              <a:rPr kumimoji="1" lang="en-US" altLang="zh-CN" dirty="0" smtClean="0"/>
              <a:t>Serial in/Serial out, Serial in/Parallel out, Parallel in/Serial out, Parallel in/Parallel out</a:t>
            </a:r>
          </a:p>
          <a:p>
            <a:pPr lvl="1"/>
            <a:r>
              <a:rPr kumimoji="1" lang="en-US" altLang="zh-CN" dirty="0" smtClean="0"/>
              <a:t>Shift Register Counters</a:t>
            </a:r>
          </a:p>
          <a:p>
            <a:pPr lvl="2"/>
            <a:r>
              <a:rPr kumimoji="1" lang="en-US" altLang="zh-CN" dirty="0" smtClean="0"/>
              <a:t>Johnson Counter</a:t>
            </a:r>
          </a:p>
          <a:p>
            <a:pPr lvl="2"/>
            <a:r>
              <a:rPr kumimoji="1" lang="en-US" altLang="zh-CN" dirty="0" smtClean="0"/>
              <a:t>Ring Counter</a:t>
            </a:r>
          </a:p>
          <a:p>
            <a:pPr lvl="1"/>
            <a:r>
              <a:rPr kumimoji="1" lang="en-US" altLang="zh-CN" dirty="0" smtClean="0"/>
              <a:t>Applications of SR</a:t>
            </a:r>
          </a:p>
          <a:p>
            <a:pPr lvl="2"/>
            <a:r>
              <a:rPr kumimoji="1" lang="en-US" altLang="zh-CN" dirty="0" smtClean="0"/>
              <a:t>Serial to parallel conversion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422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468</Words>
  <Application>Microsoft Macintosh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Final review</vt:lpstr>
      <vt:lpstr>PowerPoint Presentation</vt:lpstr>
      <vt:lpstr>Scope</vt:lpstr>
      <vt:lpstr>Chapter 1 &amp; 2</vt:lpstr>
      <vt:lpstr>Chapter 3 &amp; 4</vt:lpstr>
      <vt:lpstr>Chapter 5 &amp; 6</vt:lpstr>
      <vt:lpstr>Chapter 7 Flip-flops</vt:lpstr>
      <vt:lpstr>Chapter 8 Counters</vt:lpstr>
      <vt:lpstr>Chapter 9 Shift Registers</vt:lpstr>
      <vt:lpstr>Chapter 12</vt:lpstr>
      <vt:lpstr>Examples of Counters and Shift Registers</vt:lpstr>
      <vt:lpstr>Example 1</vt:lpstr>
      <vt:lpstr>Example 2</vt:lpstr>
    </vt:vector>
  </TitlesOfParts>
  <Company>SJTU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review</dc:title>
  <dc:creator>Weiqiang Sun</dc:creator>
  <cp:lastModifiedBy>Weiqiang Sun</cp:lastModifiedBy>
  <cp:revision>109</cp:revision>
  <dcterms:created xsi:type="dcterms:W3CDTF">2012-12-18T05:41:41Z</dcterms:created>
  <dcterms:modified xsi:type="dcterms:W3CDTF">2012-12-19T01:45:05Z</dcterms:modified>
</cp:coreProperties>
</file>