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73" r:id="rId8"/>
    <p:sldId id="272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4" r:id="rId17"/>
    <p:sldId id="270" r:id="rId18"/>
    <p:sldId id="275" r:id="rId19"/>
    <p:sldId id="256" r:id="rId20"/>
    <p:sldId id="276" r:id="rId21"/>
    <p:sldId id="277" r:id="rId22"/>
    <p:sldId id="278" r:id="rId23"/>
    <p:sldId id="279" r:id="rId24"/>
    <p:sldId id="280" r:id="rId25"/>
    <p:sldId id="281" r:id="rId26"/>
    <p:sldId id="283" r:id="rId27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2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Relationship Id="rId3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Relationship Id="rId3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emf"/><Relationship Id="rId3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emf"/><Relationship Id="rId3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emf"/><Relationship Id="rId3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emf"/><Relationship Id="rId3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Relationship Id="rId3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Relationship Id="rId3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ChangeArrowheads="1"/>
          </p:cNvSpPr>
          <p:nvPr userDrawn="1"/>
        </p:nvSpPr>
        <p:spPr bwMode="auto">
          <a:xfrm>
            <a:off x="457200" y="457200"/>
            <a:ext cx="8153400" cy="5791200"/>
          </a:xfrm>
          <a:prstGeom prst="rect">
            <a:avLst/>
          </a:prstGeom>
          <a:solidFill>
            <a:srgbClr val="FFFFFF"/>
          </a:solidFill>
          <a:ln w="28575">
            <a:solidFill>
              <a:srgbClr val="99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754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zh-CN" smtClean="0"/>
              <a:t>Click to edit Master subtitle style</a:t>
            </a:r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D1EFDB-5D12-F041-879C-717EAA208E4E}" type="datetimeFigureOut">
              <a:rPr kumimoji="1" lang="zh-CN" altLang="en-US" smtClean="0"/>
              <a:t>9/28/12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9C1DFD-AEF3-114E-B722-59473E60300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7909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8001000" cy="2057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66738" y="3962400"/>
            <a:ext cx="8001000" cy="2057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3B835-4254-3E49-8328-7DA81B7CC8C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543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692DE-8A94-904A-8AA8-6AC4D0D5B2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375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ChangeArrowheads="1"/>
          </p:cNvSpPr>
          <p:nvPr userDrawn="1"/>
        </p:nvSpPr>
        <p:spPr bwMode="auto">
          <a:xfrm>
            <a:off x="457200" y="457200"/>
            <a:ext cx="8153400" cy="5791200"/>
          </a:xfrm>
          <a:prstGeom prst="rect">
            <a:avLst/>
          </a:prstGeom>
          <a:solidFill>
            <a:srgbClr val="FFFFFF"/>
          </a:solidFill>
          <a:ln w="28575">
            <a:solidFill>
              <a:srgbClr val="99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cs typeface="+mn-cs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 userDrawn="1"/>
        </p:nvSpPr>
        <p:spPr bwMode="auto">
          <a:xfrm>
            <a:off x="152400" y="6400800"/>
            <a:ext cx="28194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200" b="1" dirty="0">
                <a:solidFill>
                  <a:schemeClr val="bg1"/>
                </a:solidFill>
                <a:cs typeface="+mn-cs"/>
              </a:rPr>
              <a:t>Floyd, Digital Fundamentals, 10</a:t>
            </a:r>
            <a:r>
              <a:rPr lang="en-US" altLang="zh-CN" sz="1200" b="1" baseline="30000" dirty="0">
                <a:solidFill>
                  <a:schemeClr val="bg1"/>
                </a:solidFill>
                <a:cs typeface="+mn-cs"/>
              </a:rPr>
              <a:t>th</a:t>
            </a:r>
            <a:r>
              <a:rPr lang="en-US" altLang="zh-CN" sz="1200" b="1" dirty="0">
                <a:solidFill>
                  <a:schemeClr val="bg1"/>
                </a:solidFill>
                <a:cs typeface="+mn-cs"/>
              </a:rPr>
              <a:t> ed</a:t>
            </a:r>
          </a:p>
        </p:txBody>
      </p:sp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5181600" y="6400800"/>
            <a:ext cx="38100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altLang="zh-CN" sz="1200" b="1" dirty="0">
                <a:solidFill>
                  <a:schemeClr val="bg1"/>
                </a:solidFill>
                <a:cs typeface="+mn-cs"/>
              </a:rPr>
              <a:t>Shanghai Jiao Tong University</a:t>
            </a: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3505200" y="6400800"/>
            <a:ext cx="1479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200" b="1">
                <a:solidFill>
                  <a:schemeClr val="bg1"/>
                </a:solidFill>
              </a:rPr>
              <a:t>sunwq@sjtu.edu.cn</a:t>
            </a:r>
          </a:p>
        </p:txBody>
      </p:sp>
    </p:spTree>
    <p:extLst>
      <p:ext uri="{BB962C8B-B14F-4D97-AF65-F5344CB8AC3E}">
        <p14:creationId xmlns:p14="http://schemas.microsoft.com/office/powerpoint/2010/main" val="141400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60" r:id="rId3"/>
    <p:sldLayoutId id="2147483661" r:id="rId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66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67.bin"/><Relationship Id="rId8" Type="http://schemas.openxmlformats.org/officeDocument/2006/relationships/oleObject" Target="../embeddings/oleObject68.bin"/><Relationship Id="rId9" Type="http://schemas.openxmlformats.org/officeDocument/2006/relationships/oleObject" Target="../embeddings/oleObject69.bin"/><Relationship Id="rId10" Type="http://schemas.openxmlformats.org/officeDocument/2006/relationships/image" Target="../media/image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5.bin"/><Relationship Id="rId12" Type="http://schemas.openxmlformats.org/officeDocument/2006/relationships/oleObject" Target="../embeddings/oleObject76.bin"/><Relationship Id="rId13" Type="http://schemas.openxmlformats.org/officeDocument/2006/relationships/oleObject" Target="../embeddings/oleObject77.bin"/><Relationship Id="rId14" Type="http://schemas.openxmlformats.org/officeDocument/2006/relationships/oleObject" Target="../embeddings/oleObject78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70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71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72.bin"/><Relationship Id="rId8" Type="http://schemas.openxmlformats.org/officeDocument/2006/relationships/oleObject" Target="../embeddings/oleObject73.bin"/><Relationship Id="rId9" Type="http://schemas.openxmlformats.org/officeDocument/2006/relationships/oleObject" Target="../embeddings/oleObject74.bin"/><Relationship Id="rId10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5.bin"/><Relationship Id="rId12" Type="http://schemas.openxmlformats.org/officeDocument/2006/relationships/oleObject" Target="../embeddings/oleObject86.bin"/><Relationship Id="rId13" Type="http://schemas.openxmlformats.org/officeDocument/2006/relationships/oleObject" Target="../embeddings/oleObject87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79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80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81.bin"/><Relationship Id="rId8" Type="http://schemas.openxmlformats.org/officeDocument/2006/relationships/oleObject" Target="../embeddings/oleObject82.bin"/><Relationship Id="rId9" Type="http://schemas.openxmlformats.org/officeDocument/2006/relationships/oleObject" Target="../embeddings/oleObject83.bin"/><Relationship Id="rId10" Type="http://schemas.openxmlformats.org/officeDocument/2006/relationships/oleObject" Target="../embeddings/oleObject84.bin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3.bin"/><Relationship Id="rId12" Type="http://schemas.openxmlformats.org/officeDocument/2006/relationships/oleObject" Target="../embeddings/oleObject94.bin"/><Relationship Id="rId13" Type="http://schemas.openxmlformats.org/officeDocument/2006/relationships/oleObject" Target="../embeddings/oleObject95.bin"/><Relationship Id="rId14" Type="http://schemas.openxmlformats.org/officeDocument/2006/relationships/oleObject" Target="../embeddings/oleObject96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88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89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90.bin"/><Relationship Id="rId8" Type="http://schemas.openxmlformats.org/officeDocument/2006/relationships/oleObject" Target="../embeddings/oleObject91.bin"/><Relationship Id="rId9" Type="http://schemas.openxmlformats.org/officeDocument/2006/relationships/oleObject" Target="../embeddings/oleObject92.bin"/><Relationship Id="rId10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98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99.bin"/><Relationship Id="rId8" Type="http://schemas.openxmlformats.org/officeDocument/2006/relationships/oleObject" Target="../embeddings/oleObject100.bin"/><Relationship Id="rId9" Type="http://schemas.openxmlformats.org/officeDocument/2006/relationships/oleObject" Target="../embeddings/oleObject101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103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104.bin"/><Relationship Id="rId8" Type="http://schemas.openxmlformats.org/officeDocument/2006/relationships/oleObject" Target="../embeddings/oleObject105.bin"/><Relationship Id="rId9" Type="http://schemas.openxmlformats.org/officeDocument/2006/relationships/oleObject" Target="../embeddings/oleObject106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2.bin"/><Relationship Id="rId12" Type="http://schemas.openxmlformats.org/officeDocument/2006/relationships/image" Target="../media/image15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08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109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110.bin"/><Relationship Id="rId8" Type="http://schemas.openxmlformats.org/officeDocument/2006/relationships/image" Target="../media/image13.emf"/><Relationship Id="rId9" Type="http://schemas.openxmlformats.org/officeDocument/2006/relationships/oleObject" Target="../embeddings/oleObject111.bin"/><Relationship Id="rId10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7.bin"/><Relationship Id="rId12" Type="http://schemas.openxmlformats.org/officeDocument/2006/relationships/image" Target="../media/image20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13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114.bin"/><Relationship Id="rId6" Type="http://schemas.openxmlformats.org/officeDocument/2006/relationships/image" Target="../media/image17.emf"/><Relationship Id="rId7" Type="http://schemas.openxmlformats.org/officeDocument/2006/relationships/oleObject" Target="../embeddings/oleObject115.bin"/><Relationship Id="rId8" Type="http://schemas.openxmlformats.org/officeDocument/2006/relationships/image" Target="../media/image18.emf"/><Relationship Id="rId9" Type="http://schemas.openxmlformats.org/officeDocument/2006/relationships/oleObject" Target="../embeddings/oleObject116.bin"/><Relationship Id="rId10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9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oleObject" Target="../embeddings/oleObject118.bin"/><Relationship Id="rId5" Type="http://schemas.openxmlformats.org/officeDocument/2006/relationships/image" Target="../media/image21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3.bin"/><Relationship Id="rId12" Type="http://schemas.openxmlformats.org/officeDocument/2006/relationships/image" Target="../media/image27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19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120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121.bin"/><Relationship Id="rId8" Type="http://schemas.openxmlformats.org/officeDocument/2006/relationships/image" Target="../media/image25.emf"/><Relationship Id="rId9" Type="http://schemas.openxmlformats.org/officeDocument/2006/relationships/oleObject" Target="../embeddings/oleObject122.bin"/><Relationship Id="rId10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4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125.bin"/><Relationship Id="rId6" Type="http://schemas.openxmlformats.org/officeDocument/2006/relationships/image" Target="../media/image23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.png"/><Relationship Id="rId5" Type="http://schemas.openxmlformats.org/officeDocument/2006/relationships/oleObject" Target="../embeddings/oleObject6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7.bin"/><Relationship Id="rId8" Type="http://schemas.openxmlformats.org/officeDocument/2006/relationships/oleObject" Target="../embeddings/oleObject8.bin"/><Relationship Id="rId9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.png"/><Relationship Id="rId5" Type="http://schemas.openxmlformats.org/officeDocument/2006/relationships/oleObject" Target="../embeddings/oleObject10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11.bin"/><Relationship Id="rId8" Type="http://schemas.openxmlformats.org/officeDocument/2006/relationships/oleObject" Target="../embeddings/oleObject12.bin"/><Relationship Id="rId9" Type="http://schemas.openxmlformats.org/officeDocument/2006/relationships/oleObject" Target="../embeddings/oleObject13.bin"/><Relationship Id="rId10" Type="http://schemas.openxmlformats.org/officeDocument/2006/relationships/oleObject" Target="../embeddings/oleObject14.bin"/><Relationship Id="rId11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.png"/><Relationship Id="rId5" Type="http://schemas.openxmlformats.org/officeDocument/2006/relationships/oleObject" Target="../embeddings/oleObject16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17.bin"/><Relationship Id="rId8" Type="http://schemas.openxmlformats.org/officeDocument/2006/relationships/oleObject" Target="../embeddings/oleObject18.bin"/><Relationship Id="rId9" Type="http://schemas.openxmlformats.org/officeDocument/2006/relationships/oleObject" Target="../embeddings/oleObject19.bin"/><Relationship Id="rId10" Type="http://schemas.openxmlformats.org/officeDocument/2006/relationships/oleObject" Target="../embeddings/oleObject20.bin"/><Relationship Id="rId11" Type="http://schemas.openxmlformats.org/officeDocument/2006/relationships/image" Target="../media/image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7.bin"/><Relationship Id="rId12" Type="http://schemas.openxmlformats.org/officeDocument/2006/relationships/oleObject" Target="../embeddings/oleObject28.bin"/><Relationship Id="rId13" Type="http://schemas.openxmlformats.org/officeDocument/2006/relationships/oleObject" Target="../embeddings/oleObject29.bin"/><Relationship Id="rId14" Type="http://schemas.openxmlformats.org/officeDocument/2006/relationships/oleObject" Target="../embeddings/oleObject30.bin"/><Relationship Id="rId15" Type="http://schemas.openxmlformats.org/officeDocument/2006/relationships/oleObject" Target="../embeddings/oleObject31.bin"/><Relationship Id="rId16" Type="http://schemas.openxmlformats.org/officeDocument/2006/relationships/image" Target="../media/image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21.bin"/><Relationship Id="rId4" Type="http://schemas.openxmlformats.org/officeDocument/2006/relationships/image" Target="../media/image2.png"/><Relationship Id="rId5" Type="http://schemas.openxmlformats.org/officeDocument/2006/relationships/oleObject" Target="../embeddings/oleObject22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23.bin"/><Relationship Id="rId8" Type="http://schemas.openxmlformats.org/officeDocument/2006/relationships/oleObject" Target="../embeddings/oleObject24.bin"/><Relationship Id="rId9" Type="http://schemas.openxmlformats.org/officeDocument/2006/relationships/oleObject" Target="../embeddings/oleObject25.bin"/><Relationship Id="rId10" Type="http://schemas.openxmlformats.org/officeDocument/2006/relationships/oleObject" Target="../embeddings/oleObject26.bin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8.bin"/><Relationship Id="rId12" Type="http://schemas.openxmlformats.org/officeDocument/2006/relationships/oleObject" Target="../embeddings/oleObject39.bin"/><Relationship Id="rId13" Type="http://schemas.openxmlformats.org/officeDocument/2006/relationships/oleObject" Target="../embeddings/oleObject40.bin"/><Relationship Id="rId14" Type="http://schemas.openxmlformats.org/officeDocument/2006/relationships/oleObject" Target="../embeddings/oleObject41.bin"/><Relationship Id="rId15" Type="http://schemas.openxmlformats.org/officeDocument/2006/relationships/oleObject" Target="../embeddings/oleObject42.bin"/><Relationship Id="rId16" Type="http://schemas.openxmlformats.org/officeDocument/2006/relationships/oleObject" Target="../embeddings/oleObject43.bin"/><Relationship Id="rId17" Type="http://schemas.openxmlformats.org/officeDocument/2006/relationships/oleObject" Target="../embeddings/oleObject44.bin"/><Relationship Id="rId18" Type="http://schemas.openxmlformats.org/officeDocument/2006/relationships/oleObject" Target="../embeddings/oleObject45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32.bin"/><Relationship Id="rId4" Type="http://schemas.openxmlformats.org/officeDocument/2006/relationships/image" Target="../media/image2.png"/><Relationship Id="rId5" Type="http://schemas.openxmlformats.org/officeDocument/2006/relationships/oleObject" Target="../embeddings/oleObject33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4.bin"/><Relationship Id="rId8" Type="http://schemas.openxmlformats.org/officeDocument/2006/relationships/oleObject" Target="../embeddings/oleObject35.bin"/><Relationship Id="rId9" Type="http://schemas.openxmlformats.org/officeDocument/2006/relationships/oleObject" Target="../embeddings/oleObject36.bin"/><Relationship Id="rId10" Type="http://schemas.openxmlformats.org/officeDocument/2006/relationships/oleObject" Target="../embeddings/oleObject37.bin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2.bin"/><Relationship Id="rId12" Type="http://schemas.openxmlformats.org/officeDocument/2006/relationships/oleObject" Target="../embeddings/oleObject53.bin"/><Relationship Id="rId13" Type="http://schemas.openxmlformats.org/officeDocument/2006/relationships/oleObject" Target="../embeddings/oleObject54.bin"/><Relationship Id="rId14" Type="http://schemas.openxmlformats.org/officeDocument/2006/relationships/oleObject" Target="../embeddings/oleObject55.bin"/><Relationship Id="rId15" Type="http://schemas.openxmlformats.org/officeDocument/2006/relationships/oleObject" Target="../embeddings/oleObject56.bin"/><Relationship Id="rId16" Type="http://schemas.openxmlformats.org/officeDocument/2006/relationships/oleObject" Target="../embeddings/oleObject57.bin"/><Relationship Id="rId17" Type="http://schemas.openxmlformats.org/officeDocument/2006/relationships/oleObject" Target="../embeddings/oleObject58.bin"/><Relationship Id="rId18" Type="http://schemas.openxmlformats.org/officeDocument/2006/relationships/oleObject" Target="../embeddings/oleObject59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46.bin"/><Relationship Id="rId4" Type="http://schemas.openxmlformats.org/officeDocument/2006/relationships/image" Target="../media/image2.png"/><Relationship Id="rId5" Type="http://schemas.openxmlformats.org/officeDocument/2006/relationships/oleObject" Target="../embeddings/oleObject47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48.bin"/><Relationship Id="rId8" Type="http://schemas.openxmlformats.org/officeDocument/2006/relationships/oleObject" Target="../embeddings/oleObject49.bin"/><Relationship Id="rId9" Type="http://schemas.openxmlformats.org/officeDocument/2006/relationships/oleObject" Target="../embeddings/oleObject50.bin"/><Relationship Id="rId10" Type="http://schemas.openxmlformats.org/officeDocument/2006/relationships/oleObject" Target="../embeddings/oleObject5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61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62.bin"/><Relationship Id="rId8" Type="http://schemas.openxmlformats.org/officeDocument/2006/relationships/oleObject" Target="../embeddings/oleObject63.bin"/><Relationship Id="rId9" Type="http://schemas.openxmlformats.org/officeDocument/2006/relationships/oleObject" Target="../embeddings/oleObject64.bin"/><Relationship Id="rId10" Type="http://schemas.openxmlformats.org/officeDocument/2006/relationships/image" Target="../media/image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en-US" altLang="zh-CN" dirty="0" smtClean="0">
                <a:solidFill>
                  <a:schemeClr val="tx1"/>
                </a:solidFill>
                <a:latin typeface="Times New Roman"/>
                <a:cs typeface="Times New Roman"/>
              </a:rPr>
              <a:t>K-MAP, Race and </a:t>
            </a:r>
            <a:r>
              <a:rPr kumimoji="1" lang="en-US" altLang="zh-CN" dirty="0" smtClean="0">
                <a:solidFill>
                  <a:schemeClr val="tx1"/>
                </a:solidFill>
                <a:latin typeface="Times New Roman"/>
                <a:cs typeface="Times New Roman"/>
              </a:rPr>
              <a:t>Hazard</a:t>
            </a:r>
            <a:r>
              <a:rPr kumimoji="1" lang="en-US" altLang="zh-CN" dirty="0" smtClean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endParaRPr kumimoji="1" lang="zh-CN" alt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6456" y="3886200"/>
            <a:ext cx="3421305" cy="580680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kumimoji="1" lang="en-US" altLang="zh-CN" dirty="0" smtClean="0">
                <a:solidFill>
                  <a:schemeClr val="tx1"/>
                </a:solidFill>
                <a:latin typeface="Times New Roman"/>
                <a:cs typeface="Times New Roman"/>
              </a:rPr>
              <a:t>Weiqiang Sun</a:t>
            </a:r>
            <a:endParaRPr kumimoji="1" lang="zh-CN" alt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7117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566738" y="1774825"/>
          <a:ext cx="8001000" cy="422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1" name="Visio" r:id="rId3" imgW="6011705" imgH="3271430" progId="Visio.Drawing.11">
                  <p:embed/>
                </p:oleObj>
              </mc:Choice>
              <mc:Fallback>
                <p:oleObj name="Visio" r:id="rId3" imgW="6011705" imgH="32714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1774825"/>
                        <a:ext cx="8001000" cy="422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1270000" y="3328988"/>
          <a:ext cx="86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2" name="Visio" r:id="rId5" imgW="671826" imgH="671915" progId="Visio.Drawing.11">
                  <p:embed/>
                </p:oleObj>
              </mc:Choice>
              <mc:Fallback>
                <p:oleObj name="Visio" r:id="rId5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3328988"/>
                        <a:ext cx="863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2193925" y="3317875"/>
          <a:ext cx="86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3" name="Visio" r:id="rId7" imgW="671826" imgH="671915" progId="Visio.Drawing.11">
                  <p:embed/>
                </p:oleObj>
              </mc:Choice>
              <mc:Fallback>
                <p:oleObj name="Visio" r:id="rId7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3925" y="3317875"/>
                        <a:ext cx="863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0" name="Object 6"/>
          <p:cNvGraphicFramePr>
            <a:graphicFrameLocks noChangeAspect="1"/>
          </p:cNvGraphicFramePr>
          <p:nvPr/>
        </p:nvGraphicFramePr>
        <p:xfrm>
          <a:off x="1257300" y="4243388"/>
          <a:ext cx="86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4" name="Visio" r:id="rId8" imgW="671826" imgH="671915" progId="Visio.Drawing.11">
                  <p:embed/>
                </p:oleObj>
              </mc:Choice>
              <mc:Fallback>
                <p:oleObj name="Visio" r:id="rId8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4243388"/>
                        <a:ext cx="863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1" name="Object 7"/>
          <p:cNvGraphicFramePr>
            <a:graphicFrameLocks noChangeAspect="1"/>
          </p:cNvGraphicFramePr>
          <p:nvPr/>
        </p:nvGraphicFramePr>
        <p:xfrm>
          <a:off x="2187575" y="4238625"/>
          <a:ext cx="86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5" name="Visio" r:id="rId9" imgW="671826" imgH="671915" progId="Visio.Drawing.11">
                  <p:embed/>
                </p:oleObj>
              </mc:Choice>
              <mc:Fallback>
                <p:oleObj name="Visio" r:id="rId9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7575" y="4238625"/>
                        <a:ext cx="863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914400" y="1143000"/>
            <a:ext cx="4121641" cy="46166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rgbClr val="FFFF99"/>
                </a:solidFill>
                <a:latin typeface="Times New Roman"/>
                <a:cs typeface="Times New Roman"/>
              </a:rPr>
              <a:t>Adjacency in </a:t>
            </a:r>
            <a:r>
              <a:rPr lang="en-US" altLang="zh-CN" sz="2400" dirty="0" smtClean="0">
                <a:solidFill>
                  <a:srgbClr val="FFFF99"/>
                </a:solidFill>
                <a:latin typeface="Times New Roman"/>
                <a:cs typeface="Times New Roman"/>
              </a:rPr>
              <a:t>5-</a:t>
            </a:r>
            <a:r>
              <a:rPr lang="en-US" altLang="zh-CN" sz="2400" dirty="0">
                <a:solidFill>
                  <a:srgbClr val="FFFF99"/>
                </a:solidFill>
                <a:latin typeface="Times New Roman"/>
                <a:cs typeface="Times New Roman"/>
              </a:rPr>
              <a:t>variable K-Map</a:t>
            </a:r>
          </a:p>
        </p:txBody>
      </p:sp>
    </p:spTree>
    <p:extLst>
      <p:ext uri="{BB962C8B-B14F-4D97-AF65-F5344CB8AC3E}">
        <p14:creationId xmlns:p14="http://schemas.microsoft.com/office/powerpoint/2010/main" val="1852524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566738" y="1774825"/>
          <a:ext cx="8001000" cy="422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7" name="Visio" r:id="rId3" imgW="6011705" imgH="3271430" progId="Visio.Drawing.11">
                  <p:embed/>
                </p:oleObj>
              </mc:Choice>
              <mc:Fallback>
                <p:oleObj name="Visio" r:id="rId3" imgW="6011705" imgH="32714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1774825"/>
                        <a:ext cx="8001000" cy="422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1270000" y="3328988"/>
          <a:ext cx="86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8" name="Visio" r:id="rId5" imgW="671826" imgH="671915" progId="Visio.Drawing.11">
                  <p:embed/>
                </p:oleObj>
              </mc:Choice>
              <mc:Fallback>
                <p:oleObj name="Visio" r:id="rId5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3328988"/>
                        <a:ext cx="863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2193925" y="3317875"/>
          <a:ext cx="86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9" name="Visio" r:id="rId7" imgW="671826" imgH="671915" progId="Visio.Drawing.11">
                  <p:embed/>
                </p:oleObj>
              </mc:Choice>
              <mc:Fallback>
                <p:oleObj name="Visio" r:id="rId7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3925" y="3317875"/>
                        <a:ext cx="863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4" name="Object 6"/>
          <p:cNvGraphicFramePr>
            <a:graphicFrameLocks noChangeAspect="1"/>
          </p:cNvGraphicFramePr>
          <p:nvPr/>
        </p:nvGraphicFramePr>
        <p:xfrm>
          <a:off x="6721475" y="3328988"/>
          <a:ext cx="86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90" name="Visio" r:id="rId8" imgW="671826" imgH="671915" progId="Visio.Drawing.11">
                  <p:embed/>
                </p:oleObj>
              </mc:Choice>
              <mc:Fallback>
                <p:oleObj name="Visio" r:id="rId8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1475" y="3328988"/>
                        <a:ext cx="863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5" name="Object 7"/>
          <p:cNvGraphicFramePr>
            <a:graphicFrameLocks noChangeAspect="1"/>
          </p:cNvGraphicFramePr>
          <p:nvPr/>
        </p:nvGraphicFramePr>
        <p:xfrm>
          <a:off x="7651750" y="3324225"/>
          <a:ext cx="86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91" name="Visio" r:id="rId9" imgW="671826" imgH="671915" progId="Visio.Drawing.11">
                  <p:embed/>
                </p:oleObj>
              </mc:Choice>
              <mc:Fallback>
                <p:oleObj name="Visio" r:id="rId9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750" y="3324225"/>
                        <a:ext cx="863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6" name="Object 8"/>
          <p:cNvGraphicFramePr>
            <a:graphicFrameLocks noChangeAspect="1"/>
          </p:cNvGraphicFramePr>
          <p:nvPr/>
        </p:nvGraphicFramePr>
        <p:xfrm>
          <a:off x="1271588" y="4254500"/>
          <a:ext cx="86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92" name="Visio" r:id="rId11" imgW="671826" imgH="671915" progId="Visio.Drawing.11">
                  <p:embed/>
                </p:oleObj>
              </mc:Choice>
              <mc:Fallback>
                <p:oleObj name="Visio" r:id="rId11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588" y="4254500"/>
                        <a:ext cx="863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7" name="Object 9"/>
          <p:cNvGraphicFramePr>
            <a:graphicFrameLocks noChangeAspect="1"/>
          </p:cNvGraphicFramePr>
          <p:nvPr/>
        </p:nvGraphicFramePr>
        <p:xfrm>
          <a:off x="2195513" y="4243388"/>
          <a:ext cx="86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93" name="Visio" r:id="rId12" imgW="671826" imgH="671915" progId="Visio.Drawing.11">
                  <p:embed/>
                </p:oleObj>
              </mc:Choice>
              <mc:Fallback>
                <p:oleObj name="Visio" r:id="rId12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4243388"/>
                        <a:ext cx="863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8" name="Object 10"/>
          <p:cNvGraphicFramePr>
            <a:graphicFrameLocks noChangeAspect="1"/>
          </p:cNvGraphicFramePr>
          <p:nvPr/>
        </p:nvGraphicFramePr>
        <p:xfrm>
          <a:off x="6721475" y="4237038"/>
          <a:ext cx="86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94" name="Visio" r:id="rId13" imgW="671826" imgH="671915" progId="Visio.Drawing.11">
                  <p:embed/>
                </p:oleObj>
              </mc:Choice>
              <mc:Fallback>
                <p:oleObj name="Visio" r:id="rId13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1475" y="4237038"/>
                        <a:ext cx="863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9" name="Object 11"/>
          <p:cNvGraphicFramePr>
            <a:graphicFrameLocks noChangeAspect="1"/>
          </p:cNvGraphicFramePr>
          <p:nvPr/>
        </p:nvGraphicFramePr>
        <p:xfrm>
          <a:off x="7651750" y="4232275"/>
          <a:ext cx="86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95" name="Visio" r:id="rId14" imgW="671826" imgH="671915" progId="Visio.Drawing.11">
                  <p:embed/>
                </p:oleObj>
              </mc:Choice>
              <mc:Fallback>
                <p:oleObj name="Visio" r:id="rId14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750" y="4232275"/>
                        <a:ext cx="863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914400" y="1143000"/>
            <a:ext cx="4121641" cy="46166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rgbClr val="FFFF99"/>
                </a:solidFill>
                <a:latin typeface="Times New Roman"/>
                <a:cs typeface="Times New Roman"/>
              </a:rPr>
              <a:t>Adjacency in </a:t>
            </a:r>
            <a:r>
              <a:rPr lang="en-US" altLang="zh-CN" sz="2400" dirty="0" smtClean="0">
                <a:solidFill>
                  <a:srgbClr val="FFFF99"/>
                </a:solidFill>
                <a:latin typeface="Times New Roman"/>
                <a:cs typeface="Times New Roman"/>
              </a:rPr>
              <a:t>5-</a:t>
            </a:r>
            <a:r>
              <a:rPr lang="en-US" altLang="zh-CN" sz="2400" dirty="0">
                <a:solidFill>
                  <a:srgbClr val="FFFF99"/>
                </a:solidFill>
                <a:latin typeface="Times New Roman"/>
                <a:cs typeface="Times New Roman"/>
              </a:rPr>
              <a:t>variable K-Map</a:t>
            </a:r>
          </a:p>
        </p:txBody>
      </p:sp>
    </p:spTree>
    <p:extLst>
      <p:ext uri="{BB962C8B-B14F-4D97-AF65-F5344CB8AC3E}">
        <p14:creationId xmlns:p14="http://schemas.microsoft.com/office/powerpoint/2010/main" val="3782497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566738" y="1774825"/>
          <a:ext cx="8001000" cy="422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11" name="Visio" r:id="rId3" imgW="6011705" imgH="3271430" progId="Visio.Drawing.11">
                  <p:embed/>
                </p:oleObj>
              </mc:Choice>
              <mc:Fallback>
                <p:oleObj name="Visio" r:id="rId3" imgW="6011705" imgH="32714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1774825"/>
                        <a:ext cx="8001000" cy="422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2208213" y="2462213"/>
          <a:ext cx="86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12" name="Visio" r:id="rId5" imgW="671826" imgH="671915" progId="Visio.Drawing.11">
                  <p:embed/>
                </p:oleObj>
              </mc:Choice>
              <mc:Fallback>
                <p:oleObj name="Visio" r:id="rId5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2462213"/>
                        <a:ext cx="863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7" name="Object 5"/>
          <p:cNvGraphicFramePr>
            <a:graphicFrameLocks noChangeAspect="1"/>
          </p:cNvGraphicFramePr>
          <p:nvPr/>
        </p:nvGraphicFramePr>
        <p:xfrm>
          <a:off x="1282700" y="2451100"/>
          <a:ext cx="86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13" name="Visio" r:id="rId7" imgW="671826" imgH="671915" progId="Visio.Drawing.11">
                  <p:embed/>
                </p:oleObj>
              </mc:Choice>
              <mc:Fallback>
                <p:oleObj name="Visio" r:id="rId7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0" y="2451100"/>
                        <a:ext cx="863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8" name="Object 6"/>
          <p:cNvGraphicFramePr>
            <a:graphicFrameLocks noChangeAspect="1"/>
          </p:cNvGraphicFramePr>
          <p:nvPr/>
        </p:nvGraphicFramePr>
        <p:xfrm>
          <a:off x="7651750" y="2462213"/>
          <a:ext cx="86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14" name="Visio" r:id="rId8" imgW="671826" imgH="671915" progId="Visio.Drawing.11">
                  <p:embed/>
                </p:oleObj>
              </mc:Choice>
              <mc:Fallback>
                <p:oleObj name="Visio" r:id="rId8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750" y="2462213"/>
                        <a:ext cx="863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9" name="Object 7"/>
          <p:cNvGraphicFramePr>
            <a:graphicFrameLocks noChangeAspect="1"/>
          </p:cNvGraphicFramePr>
          <p:nvPr/>
        </p:nvGraphicFramePr>
        <p:xfrm>
          <a:off x="6726238" y="2451100"/>
          <a:ext cx="86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15" name="Visio" r:id="rId9" imgW="671826" imgH="671915" progId="Visio.Drawing.11">
                  <p:embed/>
                </p:oleObj>
              </mc:Choice>
              <mc:Fallback>
                <p:oleObj name="Visio" r:id="rId9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238" y="2451100"/>
                        <a:ext cx="863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0" name="Object 8"/>
          <p:cNvGraphicFramePr>
            <a:graphicFrameLocks noChangeAspect="1"/>
          </p:cNvGraphicFramePr>
          <p:nvPr/>
        </p:nvGraphicFramePr>
        <p:xfrm>
          <a:off x="7635875" y="5083175"/>
          <a:ext cx="86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16" name="Visio" r:id="rId10" imgW="671826" imgH="671915" progId="Visio.Drawing.11">
                  <p:embed/>
                </p:oleObj>
              </mc:Choice>
              <mc:Fallback>
                <p:oleObj name="Visio" r:id="rId10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75" y="5083175"/>
                        <a:ext cx="863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1" name="Object 9"/>
          <p:cNvGraphicFramePr>
            <a:graphicFrameLocks noChangeAspect="1"/>
          </p:cNvGraphicFramePr>
          <p:nvPr/>
        </p:nvGraphicFramePr>
        <p:xfrm>
          <a:off x="6710363" y="5072063"/>
          <a:ext cx="86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17" name="Visio" r:id="rId11" imgW="671826" imgH="671915" progId="Visio.Drawing.11">
                  <p:embed/>
                </p:oleObj>
              </mc:Choice>
              <mc:Fallback>
                <p:oleObj name="Visio" r:id="rId11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0363" y="5072063"/>
                        <a:ext cx="863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2" name="Object 10"/>
          <p:cNvGraphicFramePr>
            <a:graphicFrameLocks noChangeAspect="1"/>
          </p:cNvGraphicFramePr>
          <p:nvPr/>
        </p:nvGraphicFramePr>
        <p:xfrm>
          <a:off x="2184400" y="5095875"/>
          <a:ext cx="86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18" name="Visio" r:id="rId12" imgW="671826" imgH="671915" progId="Visio.Drawing.11">
                  <p:embed/>
                </p:oleObj>
              </mc:Choice>
              <mc:Fallback>
                <p:oleObj name="Visio" r:id="rId12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5095875"/>
                        <a:ext cx="863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3" name="Object 11"/>
          <p:cNvGraphicFramePr>
            <a:graphicFrameLocks noChangeAspect="1"/>
          </p:cNvGraphicFramePr>
          <p:nvPr/>
        </p:nvGraphicFramePr>
        <p:xfrm>
          <a:off x="1258888" y="5084763"/>
          <a:ext cx="86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19" name="Visio" r:id="rId13" imgW="671826" imgH="671915" progId="Visio.Drawing.11">
                  <p:embed/>
                </p:oleObj>
              </mc:Choice>
              <mc:Fallback>
                <p:oleObj name="Visio" r:id="rId13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084763"/>
                        <a:ext cx="863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914400" y="1143000"/>
            <a:ext cx="4121641" cy="46166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rgbClr val="FFFF99"/>
                </a:solidFill>
                <a:latin typeface="Times New Roman"/>
                <a:cs typeface="Times New Roman"/>
              </a:rPr>
              <a:t>Adjacency in </a:t>
            </a:r>
            <a:r>
              <a:rPr lang="en-US" altLang="zh-CN" sz="2400" dirty="0" smtClean="0">
                <a:solidFill>
                  <a:srgbClr val="FFFF99"/>
                </a:solidFill>
                <a:latin typeface="Times New Roman"/>
                <a:cs typeface="Times New Roman"/>
              </a:rPr>
              <a:t>5-</a:t>
            </a:r>
            <a:r>
              <a:rPr lang="en-US" altLang="zh-CN" sz="2400" dirty="0">
                <a:solidFill>
                  <a:srgbClr val="FFFF99"/>
                </a:solidFill>
                <a:latin typeface="Times New Roman"/>
                <a:cs typeface="Times New Roman"/>
              </a:rPr>
              <a:t>variable K-Map</a:t>
            </a:r>
          </a:p>
        </p:txBody>
      </p:sp>
    </p:spTree>
    <p:extLst>
      <p:ext uri="{BB962C8B-B14F-4D97-AF65-F5344CB8AC3E}">
        <p14:creationId xmlns:p14="http://schemas.microsoft.com/office/powerpoint/2010/main" val="3449728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566738" y="1774825"/>
          <a:ext cx="8001000" cy="422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5" name="Visio" r:id="rId3" imgW="6011705" imgH="3271430" progId="Visio.Drawing.11">
                  <p:embed/>
                </p:oleObj>
              </mc:Choice>
              <mc:Fallback>
                <p:oleObj name="Visio" r:id="rId3" imgW="6011705" imgH="32714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1774825"/>
                        <a:ext cx="8001000" cy="422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3081338" y="3328988"/>
          <a:ext cx="86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6" name="Visio" r:id="rId5" imgW="671826" imgH="671915" progId="Visio.Drawing.11">
                  <p:embed/>
                </p:oleObj>
              </mc:Choice>
              <mc:Fallback>
                <p:oleObj name="Visio" r:id="rId5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338" y="3328988"/>
                        <a:ext cx="863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1" name="Object 5"/>
          <p:cNvGraphicFramePr>
            <a:graphicFrameLocks noChangeAspect="1"/>
          </p:cNvGraphicFramePr>
          <p:nvPr/>
        </p:nvGraphicFramePr>
        <p:xfrm>
          <a:off x="2155825" y="3317875"/>
          <a:ext cx="86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7" name="Visio" r:id="rId7" imgW="671826" imgH="671915" progId="Visio.Drawing.11">
                  <p:embed/>
                </p:oleObj>
              </mc:Choice>
              <mc:Fallback>
                <p:oleObj name="Visio" r:id="rId7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825" y="3317875"/>
                        <a:ext cx="863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2" name="Object 6"/>
          <p:cNvGraphicFramePr>
            <a:graphicFrameLocks noChangeAspect="1"/>
          </p:cNvGraphicFramePr>
          <p:nvPr/>
        </p:nvGraphicFramePr>
        <p:xfrm>
          <a:off x="6729413" y="3328988"/>
          <a:ext cx="86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8" name="Visio" r:id="rId8" imgW="671826" imgH="671915" progId="Visio.Drawing.11">
                  <p:embed/>
                </p:oleObj>
              </mc:Choice>
              <mc:Fallback>
                <p:oleObj name="Visio" r:id="rId8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9413" y="3328988"/>
                        <a:ext cx="863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3" name="Object 7"/>
          <p:cNvGraphicFramePr>
            <a:graphicFrameLocks noChangeAspect="1"/>
          </p:cNvGraphicFramePr>
          <p:nvPr/>
        </p:nvGraphicFramePr>
        <p:xfrm>
          <a:off x="5786438" y="3324225"/>
          <a:ext cx="86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9" name="Visio" r:id="rId9" imgW="671826" imgH="671915" progId="Visio.Drawing.11">
                  <p:embed/>
                </p:oleObj>
              </mc:Choice>
              <mc:Fallback>
                <p:oleObj name="Visio" r:id="rId9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38" y="3324225"/>
                        <a:ext cx="863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4" name="Object 8"/>
          <p:cNvGraphicFramePr>
            <a:graphicFrameLocks noChangeAspect="1"/>
          </p:cNvGraphicFramePr>
          <p:nvPr/>
        </p:nvGraphicFramePr>
        <p:xfrm>
          <a:off x="3095625" y="4233863"/>
          <a:ext cx="86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0" name="Visio" r:id="rId11" imgW="671826" imgH="671915" progId="Visio.Drawing.11">
                  <p:embed/>
                </p:oleObj>
              </mc:Choice>
              <mc:Fallback>
                <p:oleObj name="Visio" r:id="rId11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4233863"/>
                        <a:ext cx="863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5" name="Object 9"/>
          <p:cNvGraphicFramePr>
            <a:graphicFrameLocks noChangeAspect="1"/>
          </p:cNvGraphicFramePr>
          <p:nvPr/>
        </p:nvGraphicFramePr>
        <p:xfrm>
          <a:off x="2157413" y="4243388"/>
          <a:ext cx="86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1" name="Visio" r:id="rId12" imgW="671826" imgH="671915" progId="Visio.Drawing.11">
                  <p:embed/>
                </p:oleObj>
              </mc:Choice>
              <mc:Fallback>
                <p:oleObj name="Visio" r:id="rId12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4243388"/>
                        <a:ext cx="863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6" name="Object 10"/>
          <p:cNvGraphicFramePr>
            <a:graphicFrameLocks noChangeAspect="1"/>
          </p:cNvGraphicFramePr>
          <p:nvPr/>
        </p:nvGraphicFramePr>
        <p:xfrm>
          <a:off x="6729413" y="4237038"/>
          <a:ext cx="86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2" name="Visio" r:id="rId13" imgW="671826" imgH="671915" progId="Visio.Drawing.11">
                  <p:embed/>
                </p:oleObj>
              </mc:Choice>
              <mc:Fallback>
                <p:oleObj name="Visio" r:id="rId13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9413" y="4237038"/>
                        <a:ext cx="863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7" name="Object 11"/>
          <p:cNvGraphicFramePr>
            <a:graphicFrameLocks noChangeAspect="1"/>
          </p:cNvGraphicFramePr>
          <p:nvPr/>
        </p:nvGraphicFramePr>
        <p:xfrm>
          <a:off x="5797550" y="4232275"/>
          <a:ext cx="86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3" name="Visio" r:id="rId14" imgW="671826" imgH="671915" progId="Visio.Drawing.11">
                  <p:embed/>
                </p:oleObj>
              </mc:Choice>
              <mc:Fallback>
                <p:oleObj name="Visio" r:id="rId14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7550" y="4232275"/>
                        <a:ext cx="863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914400" y="1143000"/>
            <a:ext cx="4121641" cy="46166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rgbClr val="FFFF99"/>
                </a:solidFill>
                <a:latin typeface="Times New Roman"/>
                <a:cs typeface="Times New Roman"/>
              </a:rPr>
              <a:t>Adjacency in </a:t>
            </a:r>
            <a:r>
              <a:rPr lang="en-US" altLang="zh-CN" sz="2400" dirty="0" smtClean="0">
                <a:solidFill>
                  <a:srgbClr val="FFFF99"/>
                </a:solidFill>
                <a:latin typeface="Times New Roman"/>
                <a:cs typeface="Times New Roman"/>
              </a:rPr>
              <a:t>5-</a:t>
            </a:r>
            <a:r>
              <a:rPr lang="en-US" altLang="zh-CN" sz="2400" dirty="0">
                <a:solidFill>
                  <a:srgbClr val="FFFF99"/>
                </a:solidFill>
                <a:latin typeface="Times New Roman"/>
                <a:cs typeface="Times New Roman"/>
              </a:rPr>
              <a:t>variable K-Map</a:t>
            </a:r>
          </a:p>
        </p:txBody>
      </p:sp>
    </p:spTree>
    <p:extLst>
      <p:ext uri="{BB962C8B-B14F-4D97-AF65-F5344CB8AC3E}">
        <p14:creationId xmlns:p14="http://schemas.microsoft.com/office/powerpoint/2010/main" val="318196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566738" y="2206625"/>
          <a:ext cx="8001000" cy="422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7" name="Visio" r:id="rId3" imgW="6011705" imgH="3271430" progId="Visio.Drawing.11">
                  <p:embed/>
                </p:oleObj>
              </mc:Choice>
              <mc:Fallback>
                <p:oleObj name="Visio" r:id="rId3" imgW="6011705" imgH="32714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2206625"/>
                        <a:ext cx="8001000" cy="422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Object 5"/>
          <p:cNvGraphicFramePr>
            <a:graphicFrameLocks noChangeAspect="1"/>
          </p:cNvGraphicFramePr>
          <p:nvPr/>
        </p:nvGraphicFramePr>
        <p:xfrm>
          <a:off x="6708775" y="3760788"/>
          <a:ext cx="86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8" name="Visio" r:id="rId5" imgW="671826" imgH="671915" progId="Visio.Drawing.11">
                  <p:embed/>
                </p:oleObj>
              </mc:Choice>
              <mc:Fallback>
                <p:oleObj name="Visio" r:id="rId5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8775" y="3760788"/>
                        <a:ext cx="863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7"/>
          <p:cNvGraphicFramePr>
            <a:graphicFrameLocks noChangeAspect="1"/>
          </p:cNvGraphicFramePr>
          <p:nvPr/>
        </p:nvGraphicFramePr>
        <p:xfrm>
          <a:off x="6708775" y="4668838"/>
          <a:ext cx="86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9" name="Visio" r:id="rId7" imgW="671826" imgH="671915" progId="Visio.Drawing.11">
                  <p:embed/>
                </p:oleObj>
              </mc:Choice>
              <mc:Fallback>
                <p:oleObj name="Visio" r:id="rId7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8775" y="4668838"/>
                        <a:ext cx="863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8" name="Line 8"/>
          <p:cNvSpPr>
            <a:spLocks noChangeShapeType="1"/>
          </p:cNvSpPr>
          <p:nvPr/>
        </p:nvSpPr>
        <p:spPr bwMode="auto">
          <a:xfrm>
            <a:off x="4356100" y="2535238"/>
            <a:ext cx="2873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>
            <a:off x="5341938" y="2535238"/>
            <a:ext cx="2873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500563" y="2301875"/>
            <a:ext cx="935037" cy="219075"/>
            <a:chOff x="2835" y="1158"/>
            <a:chExt cx="589" cy="179"/>
          </a:xfrm>
        </p:grpSpPr>
        <p:sp>
          <p:nvSpPr>
            <p:cNvPr id="45086" name="Line 11"/>
            <p:cNvSpPr>
              <a:spLocks noChangeShapeType="1"/>
            </p:cNvSpPr>
            <p:nvPr/>
          </p:nvSpPr>
          <p:spPr bwMode="auto">
            <a:xfrm flipV="1">
              <a:off x="2835" y="1162"/>
              <a:ext cx="0" cy="1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87" name="Line 12"/>
            <p:cNvSpPr>
              <a:spLocks noChangeShapeType="1"/>
            </p:cNvSpPr>
            <p:nvPr/>
          </p:nvSpPr>
          <p:spPr bwMode="auto">
            <a:xfrm flipV="1">
              <a:off x="3424" y="1162"/>
              <a:ext cx="0" cy="1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88" name="Line 13"/>
            <p:cNvSpPr>
              <a:spLocks noChangeShapeType="1"/>
            </p:cNvSpPr>
            <p:nvPr/>
          </p:nvSpPr>
          <p:spPr bwMode="auto">
            <a:xfrm>
              <a:off x="2835" y="1158"/>
              <a:ext cx="58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1454" name="Line 14"/>
          <p:cNvSpPr>
            <a:spLocks noChangeShapeType="1"/>
          </p:cNvSpPr>
          <p:nvPr/>
        </p:nvSpPr>
        <p:spPr bwMode="auto">
          <a:xfrm>
            <a:off x="6227763" y="2546350"/>
            <a:ext cx="287337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>
            <a:off x="3414713" y="2543175"/>
            <a:ext cx="287337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519488" y="2347913"/>
            <a:ext cx="2852737" cy="187325"/>
            <a:chOff x="2835" y="1158"/>
            <a:chExt cx="589" cy="179"/>
          </a:xfrm>
        </p:grpSpPr>
        <p:sp>
          <p:nvSpPr>
            <p:cNvPr id="45083" name="Line 17"/>
            <p:cNvSpPr>
              <a:spLocks noChangeShapeType="1"/>
            </p:cNvSpPr>
            <p:nvPr/>
          </p:nvSpPr>
          <p:spPr bwMode="auto">
            <a:xfrm flipV="1">
              <a:off x="2835" y="1162"/>
              <a:ext cx="0" cy="175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84" name="Line 18"/>
            <p:cNvSpPr>
              <a:spLocks noChangeShapeType="1"/>
            </p:cNvSpPr>
            <p:nvPr/>
          </p:nvSpPr>
          <p:spPr bwMode="auto">
            <a:xfrm flipV="1">
              <a:off x="3424" y="1162"/>
              <a:ext cx="0" cy="175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85" name="Line 19"/>
            <p:cNvSpPr>
              <a:spLocks noChangeShapeType="1"/>
            </p:cNvSpPr>
            <p:nvPr/>
          </p:nvSpPr>
          <p:spPr bwMode="auto">
            <a:xfrm>
              <a:off x="2835" y="1158"/>
              <a:ext cx="589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484438" y="2420938"/>
            <a:ext cx="4824412" cy="114300"/>
            <a:chOff x="2835" y="1158"/>
            <a:chExt cx="589" cy="179"/>
          </a:xfrm>
        </p:grpSpPr>
        <p:sp>
          <p:nvSpPr>
            <p:cNvPr id="45080" name="Line 21"/>
            <p:cNvSpPr>
              <a:spLocks noChangeShapeType="1"/>
            </p:cNvSpPr>
            <p:nvPr/>
          </p:nvSpPr>
          <p:spPr bwMode="auto">
            <a:xfrm flipV="1">
              <a:off x="2835" y="1162"/>
              <a:ext cx="0" cy="175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81" name="Line 22"/>
            <p:cNvSpPr>
              <a:spLocks noChangeShapeType="1"/>
            </p:cNvSpPr>
            <p:nvPr/>
          </p:nvSpPr>
          <p:spPr bwMode="auto">
            <a:xfrm flipV="1">
              <a:off x="3424" y="1162"/>
              <a:ext cx="0" cy="175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82" name="Line 23"/>
            <p:cNvSpPr>
              <a:spLocks noChangeShapeType="1"/>
            </p:cNvSpPr>
            <p:nvPr/>
          </p:nvSpPr>
          <p:spPr bwMode="auto">
            <a:xfrm>
              <a:off x="2835" y="1158"/>
              <a:ext cx="589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1464" name="Line 24"/>
          <p:cNvSpPr>
            <a:spLocks noChangeShapeType="1"/>
          </p:cNvSpPr>
          <p:nvPr/>
        </p:nvSpPr>
        <p:spPr bwMode="auto">
          <a:xfrm>
            <a:off x="2411413" y="2546350"/>
            <a:ext cx="287337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65" name="Line 25"/>
          <p:cNvSpPr>
            <a:spLocks noChangeShapeType="1"/>
          </p:cNvSpPr>
          <p:nvPr/>
        </p:nvSpPr>
        <p:spPr bwMode="auto">
          <a:xfrm>
            <a:off x="7208838" y="2543175"/>
            <a:ext cx="287337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66" name="Line 26"/>
          <p:cNvSpPr>
            <a:spLocks noChangeShapeType="1"/>
          </p:cNvSpPr>
          <p:nvPr/>
        </p:nvSpPr>
        <p:spPr bwMode="auto">
          <a:xfrm>
            <a:off x="1544638" y="2536825"/>
            <a:ext cx="287337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67" name="Line 27"/>
          <p:cNvSpPr>
            <a:spLocks noChangeShapeType="1"/>
          </p:cNvSpPr>
          <p:nvPr/>
        </p:nvSpPr>
        <p:spPr bwMode="auto">
          <a:xfrm>
            <a:off x="8027988" y="2565400"/>
            <a:ext cx="287337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1692275" y="2465388"/>
            <a:ext cx="6480175" cy="69850"/>
            <a:chOff x="2835" y="1158"/>
            <a:chExt cx="589" cy="179"/>
          </a:xfrm>
        </p:grpSpPr>
        <p:sp>
          <p:nvSpPr>
            <p:cNvPr id="45077" name="Line 29"/>
            <p:cNvSpPr>
              <a:spLocks noChangeShapeType="1"/>
            </p:cNvSpPr>
            <p:nvPr/>
          </p:nvSpPr>
          <p:spPr bwMode="auto">
            <a:xfrm flipV="1">
              <a:off x="2835" y="1162"/>
              <a:ext cx="0" cy="175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78" name="Line 30"/>
            <p:cNvSpPr>
              <a:spLocks noChangeShapeType="1"/>
            </p:cNvSpPr>
            <p:nvPr/>
          </p:nvSpPr>
          <p:spPr bwMode="auto">
            <a:xfrm flipV="1">
              <a:off x="3424" y="1162"/>
              <a:ext cx="0" cy="175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79" name="Line 31"/>
            <p:cNvSpPr>
              <a:spLocks noChangeShapeType="1"/>
            </p:cNvSpPr>
            <p:nvPr/>
          </p:nvSpPr>
          <p:spPr bwMode="auto">
            <a:xfrm>
              <a:off x="2835" y="1158"/>
              <a:ext cx="589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1472" name="Line 32"/>
          <p:cNvSpPr>
            <a:spLocks noChangeShapeType="1"/>
          </p:cNvSpPr>
          <p:nvPr/>
        </p:nvSpPr>
        <p:spPr bwMode="auto">
          <a:xfrm>
            <a:off x="4910138" y="2033588"/>
            <a:ext cx="0" cy="719137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73" name="Text Box 33"/>
          <p:cNvSpPr txBox="1">
            <a:spLocks noChangeArrowheads="1"/>
          </p:cNvSpPr>
          <p:nvPr/>
        </p:nvSpPr>
        <p:spPr bwMode="auto">
          <a:xfrm>
            <a:off x="4356100" y="1706563"/>
            <a:ext cx="1839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800" dirty="0" smtClean="0">
                <a:latin typeface="Arial" charset="0"/>
              </a:rPr>
              <a:t>Center </a:t>
            </a:r>
            <a:r>
              <a:rPr lang="en-US" altLang="zh-CN" sz="1800" dirty="0" err="1" smtClean="0">
                <a:latin typeface="Arial" charset="0"/>
              </a:rPr>
              <a:t>symetric</a:t>
            </a:r>
            <a:endParaRPr lang="zh-CN" altLang="en-US" sz="1800" dirty="0">
              <a:latin typeface="Arial" charset="0"/>
            </a:endParaRPr>
          </a:p>
        </p:txBody>
      </p:sp>
      <p:graphicFrame>
        <p:nvGraphicFramePr>
          <p:cNvPr id="45075" name="Object 4"/>
          <p:cNvGraphicFramePr>
            <a:graphicFrameLocks noChangeAspect="1"/>
          </p:cNvGraphicFramePr>
          <p:nvPr/>
        </p:nvGraphicFramePr>
        <p:xfrm>
          <a:off x="2206625" y="3749675"/>
          <a:ext cx="86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0" name="Visio" r:id="rId8" imgW="671826" imgH="671915" progId="Visio.Drawing.11">
                  <p:embed/>
                </p:oleObj>
              </mc:Choice>
              <mc:Fallback>
                <p:oleObj name="Visio" r:id="rId8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25" y="3749675"/>
                        <a:ext cx="863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6" name="Object 6"/>
          <p:cNvGraphicFramePr>
            <a:graphicFrameLocks noChangeAspect="1"/>
          </p:cNvGraphicFramePr>
          <p:nvPr/>
        </p:nvGraphicFramePr>
        <p:xfrm>
          <a:off x="2208213" y="4675188"/>
          <a:ext cx="86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1" name="Visio" r:id="rId9" imgW="671826" imgH="671915" progId="Visio.Drawing.11">
                  <p:embed/>
                </p:oleObj>
              </mc:Choice>
              <mc:Fallback>
                <p:oleObj name="Visio" r:id="rId9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4675188"/>
                        <a:ext cx="863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29"/>
          <p:cNvSpPr>
            <a:spLocks noChangeArrowheads="1"/>
          </p:cNvSpPr>
          <p:nvPr/>
        </p:nvSpPr>
        <p:spPr bwMode="auto">
          <a:xfrm>
            <a:off x="914400" y="1143000"/>
            <a:ext cx="4121641" cy="46166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rgbClr val="FFFF99"/>
                </a:solidFill>
                <a:latin typeface="Times New Roman"/>
                <a:cs typeface="Times New Roman"/>
              </a:rPr>
              <a:t>Adjacency in </a:t>
            </a:r>
            <a:r>
              <a:rPr lang="en-US" altLang="zh-CN" sz="2400" dirty="0" smtClean="0">
                <a:solidFill>
                  <a:srgbClr val="FFFF99"/>
                </a:solidFill>
                <a:latin typeface="Times New Roman"/>
                <a:cs typeface="Times New Roman"/>
              </a:rPr>
              <a:t>5-</a:t>
            </a:r>
            <a:r>
              <a:rPr lang="en-US" altLang="zh-CN" sz="2400" dirty="0">
                <a:solidFill>
                  <a:srgbClr val="FFFF99"/>
                </a:solidFill>
                <a:latin typeface="Times New Roman"/>
                <a:cs typeface="Times New Roman"/>
              </a:rPr>
              <a:t>variable K-Map</a:t>
            </a:r>
          </a:p>
        </p:txBody>
      </p:sp>
    </p:spTree>
    <p:extLst>
      <p:ext uri="{BB962C8B-B14F-4D97-AF65-F5344CB8AC3E}">
        <p14:creationId xmlns:p14="http://schemas.microsoft.com/office/powerpoint/2010/main" val="699338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8" grpId="0" animBg="1"/>
      <p:bldP spid="61449" grpId="0" animBg="1"/>
      <p:bldP spid="61454" grpId="0" animBg="1"/>
      <p:bldP spid="61455" grpId="0" animBg="1"/>
      <p:bldP spid="61464" grpId="0" animBg="1"/>
      <p:bldP spid="61465" grpId="0" animBg="1"/>
      <p:bldP spid="61466" grpId="0" animBg="1"/>
      <p:bldP spid="61467" grpId="0" animBg="1"/>
      <p:bldP spid="61472" grpId="0" animBg="1"/>
      <p:bldP spid="614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566738" y="2206625"/>
          <a:ext cx="8001000" cy="422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1" name="Visio" r:id="rId3" imgW="6011705" imgH="3271430" progId="Visio.Drawing.11">
                  <p:embed/>
                </p:oleObj>
              </mc:Choice>
              <mc:Fallback>
                <p:oleObj name="Visio" r:id="rId3" imgW="6011705" imgH="32714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2206625"/>
                        <a:ext cx="8001000" cy="422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4"/>
          <p:cNvGraphicFramePr>
            <a:graphicFrameLocks noChangeAspect="1"/>
          </p:cNvGraphicFramePr>
          <p:nvPr/>
        </p:nvGraphicFramePr>
        <p:xfrm>
          <a:off x="2206625" y="3749675"/>
          <a:ext cx="86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2" name="Visio" r:id="rId5" imgW="671826" imgH="671915" progId="Visio.Drawing.11">
                  <p:embed/>
                </p:oleObj>
              </mc:Choice>
              <mc:Fallback>
                <p:oleObj name="Visio" r:id="rId5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25" y="3749675"/>
                        <a:ext cx="863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5"/>
          <p:cNvGraphicFramePr>
            <a:graphicFrameLocks noChangeAspect="1"/>
          </p:cNvGraphicFramePr>
          <p:nvPr/>
        </p:nvGraphicFramePr>
        <p:xfrm>
          <a:off x="5786438" y="3810000"/>
          <a:ext cx="86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3" name="Visio" r:id="rId7" imgW="671826" imgH="671915" progId="Visio.Drawing.11">
                  <p:embed/>
                </p:oleObj>
              </mc:Choice>
              <mc:Fallback>
                <p:oleObj name="Visio" r:id="rId7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38" y="3810000"/>
                        <a:ext cx="863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6"/>
          <p:cNvGraphicFramePr>
            <a:graphicFrameLocks noChangeAspect="1"/>
          </p:cNvGraphicFramePr>
          <p:nvPr/>
        </p:nvGraphicFramePr>
        <p:xfrm>
          <a:off x="2208213" y="4675188"/>
          <a:ext cx="86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4" name="Visio" r:id="rId8" imgW="671826" imgH="671915" progId="Visio.Drawing.11">
                  <p:embed/>
                </p:oleObj>
              </mc:Choice>
              <mc:Fallback>
                <p:oleObj name="Visio" r:id="rId8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4675188"/>
                        <a:ext cx="863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7"/>
          <p:cNvGraphicFramePr>
            <a:graphicFrameLocks noChangeAspect="1"/>
          </p:cNvGraphicFramePr>
          <p:nvPr/>
        </p:nvGraphicFramePr>
        <p:xfrm>
          <a:off x="5786438" y="4718050"/>
          <a:ext cx="86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5" name="Visio" r:id="rId9" imgW="671826" imgH="671915" progId="Visio.Drawing.11">
                  <p:embed/>
                </p:oleObj>
              </mc:Choice>
              <mc:Fallback>
                <p:oleObj name="Visio" r:id="rId9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38" y="4718050"/>
                        <a:ext cx="863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8" name="Line 8"/>
          <p:cNvSpPr>
            <a:spLocks noChangeShapeType="1"/>
          </p:cNvSpPr>
          <p:nvPr/>
        </p:nvSpPr>
        <p:spPr bwMode="auto">
          <a:xfrm>
            <a:off x="4356100" y="2535238"/>
            <a:ext cx="2873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>
            <a:off x="5341938" y="2535238"/>
            <a:ext cx="2873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500563" y="2301875"/>
            <a:ext cx="935037" cy="219075"/>
            <a:chOff x="2835" y="1158"/>
            <a:chExt cx="589" cy="179"/>
          </a:xfrm>
        </p:grpSpPr>
        <p:sp>
          <p:nvSpPr>
            <p:cNvPr id="46110" name="Line 11"/>
            <p:cNvSpPr>
              <a:spLocks noChangeShapeType="1"/>
            </p:cNvSpPr>
            <p:nvPr/>
          </p:nvSpPr>
          <p:spPr bwMode="auto">
            <a:xfrm flipV="1">
              <a:off x="2835" y="1162"/>
              <a:ext cx="0" cy="1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11" name="Line 12"/>
            <p:cNvSpPr>
              <a:spLocks noChangeShapeType="1"/>
            </p:cNvSpPr>
            <p:nvPr/>
          </p:nvSpPr>
          <p:spPr bwMode="auto">
            <a:xfrm flipV="1">
              <a:off x="3424" y="1162"/>
              <a:ext cx="0" cy="1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12" name="Line 13"/>
            <p:cNvSpPr>
              <a:spLocks noChangeShapeType="1"/>
            </p:cNvSpPr>
            <p:nvPr/>
          </p:nvSpPr>
          <p:spPr bwMode="auto">
            <a:xfrm>
              <a:off x="2835" y="1158"/>
              <a:ext cx="58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1454" name="Line 14"/>
          <p:cNvSpPr>
            <a:spLocks noChangeShapeType="1"/>
          </p:cNvSpPr>
          <p:nvPr/>
        </p:nvSpPr>
        <p:spPr bwMode="auto">
          <a:xfrm>
            <a:off x="6227763" y="2546350"/>
            <a:ext cx="287337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>
            <a:off x="3414713" y="2543175"/>
            <a:ext cx="287337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519488" y="2347913"/>
            <a:ext cx="2852737" cy="187325"/>
            <a:chOff x="2835" y="1158"/>
            <a:chExt cx="589" cy="179"/>
          </a:xfrm>
        </p:grpSpPr>
        <p:sp>
          <p:nvSpPr>
            <p:cNvPr id="46107" name="Line 17"/>
            <p:cNvSpPr>
              <a:spLocks noChangeShapeType="1"/>
            </p:cNvSpPr>
            <p:nvPr/>
          </p:nvSpPr>
          <p:spPr bwMode="auto">
            <a:xfrm flipV="1">
              <a:off x="2835" y="1162"/>
              <a:ext cx="0" cy="175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08" name="Line 18"/>
            <p:cNvSpPr>
              <a:spLocks noChangeShapeType="1"/>
            </p:cNvSpPr>
            <p:nvPr/>
          </p:nvSpPr>
          <p:spPr bwMode="auto">
            <a:xfrm flipV="1">
              <a:off x="3424" y="1162"/>
              <a:ext cx="0" cy="175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09" name="Line 19"/>
            <p:cNvSpPr>
              <a:spLocks noChangeShapeType="1"/>
            </p:cNvSpPr>
            <p:nvPr/>
          </p:nvSpPr>
          <p:spPr bwMode="auto">
            <a:xfrm>
              <a:off x="2835" y="1158"/>
              <a:ext cx="589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484438" y="2420938"/>
            <a:ext cx="4824412" cy="114300"/>
            <a:chOff x="2835" y="1158"/>
            <a:chExt cx="589" cy="179"/>
          </a:xfrm>
        </p:grpSpPr>
        <p:sp>
          <p:nvSpPr>
            <p:cNvPr id="46104" name="Line 21"/>
            <p:cNvSpPr>
              <a:spLocks noChangeShapeType="1"/>
            </p:cNvSpPr>
            <p:nvPr/>
          </p:nvSpPr>
          <p:spPr bwMode="auto">
            <a:xfrm flipV="1">
              <a:off x="2835" y="1162"/>
              <a:ext cx="0" cy="175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05" name="Line 22"/>
            <p:cNvSpPr>
              <a:spLocks noChangeShapeType="1"/>
            </p:cNvSpPr>
            <p:nvPr/>
          </p:nvSpPr>
          <p:spPr bwMode="auto">
            <a:xfrm flipV="1">
              <a:off x="3424" y="1162"/>
              <a:ext cx="0" cy="175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06" name="Line 23"/>
            <p:cNvSpPr>
              <a:spLocks noChangeShapeType="1"/>
            </p:cNvSpPr>
            <p:nvPr/>
          </p:nvSpPr>
          <p:spPr bwMode="auto">
            <a:xfrm>
              <a:off x="2835" y="1158"/>
              <a:ext cx="589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1464" name="Line 24"/>
          <p:cNvSpPr>
            <a:spLocks noChangeShapeType="1"/>
          </p:cNvSpPr>
          <p:nvPr/>
        </p:nvSpPr>
        <p:spPr bwMode="auto">
          <a:xfrm>
            <a:off x="2411413" y="2546350"/>
            <a:ext cx="287337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65" name="Line 25"/>
          <p:cNvSpPr>
            <a:spLocks noChangeShapeType="1"/>
          </p:cNvSpPr>
          <p:nvPr/>
        </p:nvSpPr>
        <p:spPr bwMode="auto">
          <a:xfrm>
            <a:off x="7208838" y="2543175"/>
            <a:ext cx="287337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66" name="Line 26"/>
          <p:cNvSpPr>
            <a:spLocks noChangeShapeType="1"/>
          </p:cNvSpPr>
          <p:nvPr/>
        </p:nvSpPr>
        <p:spPr bwMode="auto">
          <a:xfrm>
            <a:off x="1544638" y="2536825"/>
            <a:ext cx="287337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67" name="Line 27"/>
          <p:cNvSpPr>
            <a:spLocks noChangeShapeType="1"/>
          </p:cNvSpPr>
          <p:nvPr/>
        </p:nvSpPr>
        <p:spPr bwMode="auto">
          <a:xfrm>
            <a:off x="8027988" y="2565400"/>
            <a:ext cx="287337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1692275" y="2465388"/>
            <a:ext cx="6480175" cy="69850"/>
            <a:chOff x="2835" y="1158"/>
            <a:chExt cx="589" cy="179"/>
          </a:xfrm>
        </p:grpSpPr>
        <p:sp>
          <p:nvSpPr>
            <p:cNvPr id="46101" name="Line 29"/>
            <p:cNvSpPr>
              <a:spLocks noChangeShapeType="1"/>
            </p:cNvSpPr>
            <p:nvPr/>
          </p:nvSpPr>
          <p:spPr bwMode="auto">
            <a:xfrm flipV="1">
              <a:off x="2835" y="1162"/>
              <a:ext cx="0" cy="175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02" name="Line 30"/>
            <p:cNvSpPr>
              <a:spLocks noChangeShapeType="1"/>
            </p:cNvSpPr>
            <p:nvPr/>
          </p:nvSpPr>
          <p:spPr bwMode="auto">
            <a:xfrm flipV="1">
              <a:off x="3424" y="1162"/>
              <a:ext cx="0" cy="175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03" name="Line 31"/>
            <p:cNvSpPr>
              <a:spLocks noChangeShapeType="1"/>
            </p:cNvSpPr>
            <p:nvPr/>
          </p:nvSpPr>
          <p:spPr bwMode="auto">
            <a:xfrm>
              <a:off x="2835" y="1158"/>
              <a:ext cx="589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1472" name="Line 32"/>
          <p:cNvSpPr>
            <a:spLocks noChangeShapeType="1"/>
          </p:cNvSpPr>
          <p:nvPr/>
        </p:nvSpPr>
        <p:spPr bwMode="auto">
          <a:xfrm>
            <a:off x="4910138" y="2033588"/>
            <a:ext cx="0" cy="719137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73" name="Text Box 33"/>
          <p:cNvSpPr txBox="1">
            <a:spLocks noChangeArrowheads="1"/>
          </p:cNvSpPr>
          <p:nvPr/>
        </p:nvSpPr>
        <p:spPr bwMode="auto">
          <a:xfrm>
            <a:off x="4356100" y="1706563"/>
            <a:ext cx="18008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800" dirty="0" smtClean="0">
                <a:latin typeface="Arial" charset="0"/>
              </a:rPr>
              <a:t>Center </a:t>
            </a:r>
            <a:r>
              <a:rPr lang="en-US" altLang="zh-CN" sz="1800" dirty="0" err="1" smtClean="0">
                <a:latin typeface="Arial" charset="0"/>
              </a:rPr>
              <a:t>symetric</a:t>
            </a:r>
            <a:endParaRPr lang="zh-CN" altLang="en-US" sz="1800" dirty="0">
              <a:latin typeface="Arial" charset="0"/>
            </a:endParaRPr>
          </a:p>
        </p:txBody>
      </p:sp>
      <p:sp>
        <p:nvSpPr>
          <p:cNvPr id="34" name="Rectangle 29"/>
          <p:cNvSpPr>
            <a:spLocks noChangeArrowheads="1"/>
          </p:cNvSpPr>
          <p:nvPr/>
        </p:nvSpPr>
        <p:spPr bwMode="auto">
          <a:xfrm>
            <a:off x="914400" y="1143000"/>
            <a:ext cx="4121641" cy="46166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rgbClr val="FFFF99"/>
                </a:solidFill>
                <a:latin typeface="Times New Roman"/>
                <a:cs typeface="Times New Roman"/>
              </a:rPr>
              <a:t>Adjacency in </a:t>
            </a:r>
            <a:r>
              <a:rPr lang="en-US" altLang="zh-CN" sz="2400" dirty="0" smtClean="0">
                <a:solidFill>
                  <a:srgbClr val="FFFF99"/>
                </a:solidFill>
                <a:latin typeface="Times New Roman"/>
                <a:cs typeface="Times New Roman"/>
              </a:rPr>
              <a:t>5-</a:t>
            </a:r>
            <a:r>
              <a:rPr lang="en-US" altLang="zh-CN" sz="2400" dirty="0">
                <a:solidFill>
                  <a:srgbClr val="FFFF99"/>
                </a:solidFill>
                <a:latin typeface="Times New Roman"/>
                <a:cs typeface="Times New Roman"/>
              </a:rPr>
              <a:t>variable K-Map</a:t>
            </a:r>
          </a:p>
        </p:txBody>
      </p:sp>
    </p:spTree>
    <p:extLst>
      <p:ext uri="{BB962C8B-B14F-4D97-AF65-F5344CB8AC3E}">
        <p14:creationId xmlns:p14="http://schemas.microsoft.com/office/powerpoint/2010/main" val="1948410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8" grpId="0" animBg="1"/>
      <p:bldP spid="61449" grpId="0" animBg="1"/>
      <p:bldP spid="61454" grpId="0" animBg="1"/>
      <p:bldP spid="61455" grpId="0" animBg="1"/>
      <p:bldP spid="61464" grpId="0" animBg="1"/>
      <p:bldP spid="61465" grpId="0" animBg="1"/>
      <p:bldP spid="61466" grpId="0" animBg="1"/>
      <p:bldP spid="61467" grpId="0" animBg="1"/>
      <p:bldP spid="61472" grpId="0" animBg="1"/>
      <p:bldP spid="614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1" y="1753398"/>
            <a:ext cx="6930410" cy="402676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altLang="zh-CN" sz="2800" dirty="0" smtClean="0">
                <a:latin typeface="Times New Roman"/>
                <a:ea typeface="宋体" charset="0"/>
                <a:cs typeface="Times New Roman"/>
              </a:rPr>
              <a:t>K-Map can also be used to simplify a function to minimum POS by grouping adjacent “0”s.</a:t>
            </a:r>
          </a:p>
          <a:p>
            <a:pPr>
              <a:spcBef>
                <a:spcPts val="1800"/>
              </a:spcBef>
            </a:pPr>
            <a:r>
              <a:rPr kumimoji="1" lang="en-US" altLang="zh-CN" sz="2400" dirty="0" smtClean="0">
                <a:latin typeface="Times New Roman"/>
                <a:cs typeface="Times New Roman"/>
              </a:rPr>
              <a:t>Group </a:t>
            </a:r>
            <a:r>
              <a:rPr kumimoji="1" lang="en-US" altLang="zh-CN" sz="2400" i="1" dirty="0" smtClean="0">
                <a:latin typeface="Times New Roman"/>
                <a:cs typeface="Times New Roman"/>
              </a:rPr>
              <a:t>2</a:t>
            </a:r>
            <a:r>
              <a:rPr kumimoji="1" lang="en-US" altLang="zh-CN" sz="2400" i="1" baseline="30000" dirty="0" smtClean="0">
                <a:latin typeface="Times New Roman"/>
                <a:cs typeface="Times New Roman"/>
              </a:rPr>
              <a:t>i</a:t>
            </a:r>
            <a:r>
              <a:rPr kumimoji="1" lang="en-US" altLang="zh-CN" sz="2400" dirty="0" smtClean="0">
                <a:latin typeface="Times New Roman"/>
                <a:cs typeface="Times New Roman"/>
              </a:rPr>
              <a:t> </a:t>
            </a:r>
            <a:r>
              <a:rPr kumimoji="1" lang="en-US" altLang="zh-CN" sz="2400" dirty="0">
                <a:latin typeface="Times New Roman"/>
                <a:cs typeface="Times New Roman"/>
              </a:rPr>
              <a:t>cells, </a:t>
            </a:r>
            <a:r>
              <a:rPr kumimoji="1" lang="en-US" altLang="zh-CN" sz="2400" i="1" dirty="0">
                <a:latin typeface="Times New Roman"/>
                <a:cs typeface="Times New Roman"/>
              </a:rPr>
              <a:t>0&lt;=</a:t>
            </a:r>
            <a:r>
              <a:rPr kumimoji="1" lang="en-US" altLang="zh-CN" sz="2400" i="1" dirty="0" err="1">
                <a:latin typeface="Times New Roman"/>
                <a:cs typeface="Times New Roman"/>
              </a:rPr>
              <a:t>i</a:t>
            </a:r>
            <a:r>
              <a:rPr kumimoji="1" lang="en-US" altLang="zh-CN" sz="2400" i="1" dirty="0">
                <a:latin typeface="Times New Roman"/>
                <a:cs typeface="Times New Roman"/>
              </a:rPr>
              <a:t>&lt;=N</a:t>
            </a:r>
            <a:r>
              <a:rPr kumimoji="1" lang="en-US" altLang="zh-CN" sz="2400" dirty="0">
                <a:latin typeface="Times New Roman"/>
                <a:cs typeface="Times New Roman"/>
              </a:rPr>
              <a:t>, </a:t>
            </a:r>
            <a:r>
              <a:rPr kumimoji="1" lang="en-US" altLang="zh-CN" sz="2400" i="1" dirty="0">
                <a:latin typeface="Times New Roman"/>
                <a:cs typeface="Times New Roman"/>
              </a:rPr>
              <a:t>N</a:t>
            </a:r>
            <a:r>
              <a:rPr kumimoji="1" lang="en-US" altLang="zh-CN" sz="2400" dirty="0">
                <a:latin typeface="Times New Roman"/>
                <a:cs typeface="Times New Roman"/>
              </a:rPr>
              <a:t> is the number of </a:t>
            </a:r>
            <a:r>
              <a:rPr kumimoji="1" lang="en-US" altLang="zh-CN" sz="2400" dirty="0" smtClean="0">
                <a:latin typeface="Times New Roman"/>
                <a:cs typeface="Times New Roman"/>
              </a:rPr>
              <a:t>variables.</a:t>
            </a:r>
          </a:p>
          <a:p>
            <a:pPr>
              <a:spcBef>
                <a:spcPts val="1800"/>
              </a:spcBef>
            </a:pPr>
            <a:r>
              <a:rPr kumimoji="1" lang="en-US" altLang="zh-CN" sz="2400" dirty="0">
                <a:latin typeface="Times New Roman"/>
                <a:ea typeface="宋体" charset="0"/>
                <a:cs typeface="Times New Roman"/>
              </a:rPr>
              <a:t>Variables that change within a group is eliminated.</a:t>
            </a:r>
            <a:endParaRPr lang="en-US" altLang="zh-CN" sz="2800" dirty="0">
              <a:latin typeface="Times New Roman"/>
              <a:ea typeface="宋体" charset="0"/>
              <a:cs typeface="Times New Roman"/>
            </a:endParaRPr>
          </a:p>
          <a:p>
            <a:pPr>
              <a:spcBef>
                <a:spcPts val="1800"/>
              </a:spcBef>
            </a:pPr>
            <a:r>
              <a:rPr kumimoji="1" lang="en-US" altLang="zh-CN" sz="2400" dirty="0" smtClean="0">
                <a:latin typeface="Times New Roman"/>
                <a:ea typeface="宋体" charset="0"/>
                <a:cs typeface="Times New Roman"/>
              </a:rPr>
              <a:t>Read a variable as its true form for </a:t>
            </a:r>
            <a:r>
              <a:rPr kumimoji="1" lang="en-US" altLang="zh-CN" sz="2400" dirty="0" smtClean="0">
                <a:latin typeface="Times New Roman"/>
                <a:ea typeface="宋体" charset="0"/>
                <a:cs typeface="Times New Roman"/>
              </a:rPr>
              <a:t>“</a:t>
            </a:r>
            <a:r>
              <a:rPr kumimoji="1" lang="en-US" altLang="zh-CN" sz="2400" dirty="0" smtClean="0">
                <a:latin typeface="Times New Roman"/>
                <a:ea typeface="宋体" charset="0"/>
                <a:cs typeface="Times New Roman"/>
              </a:rPr>
              <a:t>0” </a:t>
            </a:r>
            <a:r>
              <a:rPr kumimoji="1" lang="en-US" altLang="zh-CN" sz="2400" dirty="0" smtClean="0">
                <a:latin typeface="Times New Roman"/>
                <a:ea typeface="宋体" charset="0"/>
                <a:cs typeface="Times New Roman"/>
              </a:rPr>
              <a:t>cell</a:t>
            </a:r>
            <a:r>
              <a:rPr kumimoji="1" lang="en-US" altLang="zh-CN" sz="2400" dirty="0" smtClean="0">
                <a:latin typeface="Times New Roman"/>
                <a:ea typeface="宋体" charset="0"/>
                <a:cs typeface="Times New Roman"/>
              </a:rPr>
              <a:t>s</a:t>
            </a:r>
            <a:r>
              <a:rPr kumimoji="1" lang="en-US" altLang="zh-CN" sz="2400" dirty="0" smtClean="0">
                <a:latin typeface="Times New Roman"/>
                <a:ea typeface="宋体" charset="0"/>
                <a:cs typeface="Times New Roman"/>
              </a:rPr>
              <a:t>, </a:t>
            </a:r>
            <a:r>
              <a:rPr kumimoji="1" lang="en-US" altLang="zh-CN" sz="2400" dirty="0" smtClean="0">
                <a:latin typeface="Times New Roman"/>
                <a:ea typeface="宋体" charset="0"/>
                <a:cs typeface="Times New Roman"/>
              </a:rPr>
              <a:t>and as its complemented form for </a:t>
            </a:r>
            <a:r>
              <a:rPr kumimoji="1" lang="en-US" altLang="zh-CN" sz="2400" dirty="0" smtClean="0">
                <a:latin typeface="Times New Roman"/>
                <a:ea typeface="宋体" charset="0"/>
                <a:cs typeface="Times New Roman"/>
              </a:rPr>
              <a:t>“</a:t>
            </a:r>
            <a:r>
              <a:rPr kumimoji="1" lang="en-US" altLang="zh-CN" sz="2400" dirty="0" smtClean="0">
                <a:latin typeface="Times New Roman"/>
                <a:ea typeface="宋体" charset="0"/>
                <a:cs typeface="Times New Roman"/>
              </a:rPr>
              <a:t>1” </a:t>
            </a:r>
            <a:r>
              <a:rPr kumimoji="1" lang="en-US" altLang="zh-CN" sz="2400" dirty="0" smtClean="0">
                <a:latin typeface="Times New Roman"/>
                <a:ea typeface="宋体" charset="0"/>
                <a:cs typeface="Times New Roman"/>
              </a:rPr>
              <a:t>cell</a:t>
            </a:r>
            <a:r>
              <a:rPr kumimoji="1" lang="en-US" altLang="zh-CN" sz="2400" dirty="0" smtClean="0">
                <a:latin typeface="Times New Roman"/>
                <a:ea typeface="宋体" charset="0"/>
                <a:cs typeface="Times New Roman"/>
              </a:rPr>
              <a:t>s</a:t>
            </a:r>
            <a:r>
              <a:rPr kumimoji="1" lang="en-US" altLang="zh-CN" sz="2400" dirty="0" smtClean="0">
                <a:latin typeface="Times New Roman"/>
                <a:ea typeface="宋体" charset="0"/>
                <a:cs typeface="Times New Roman"/>
              </a:rPr>
              <a:t>. </a:t>
            </a:r>
            <a:endParaRPr kumimoji="1" lang="en-US" altLang="zh-CN" sz="2400" dirty="0" smtClean="0">
              <a:latin typeface="Times New Roman"/>
              <a:ea typeface="宋体" charset="0"/>
              <a:cs typeface="Times New Roman"/>
            </a:endParaRPr>
          </a:p>
        </p:txBody>
      </p:sp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914400" y="1143000"/>
            <a:ext cx="2903559" cy="46166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 smtClean="0">
                <a:solidFill>
                  <a:srgbClr val="FFFF99"/>
                </a:solidFill>
                <a:latin typeface="Times New Roman"/>
                <a:cs typeface="Times New Roman"/>
              </a:rPr>
              <a:t>Simplification to POS</a:t>
            </a:r>
            <a:endParaRPr lang="en-US" altLang="zh-CN" sz="2400" dirty="0">
              <a:solidFill>
                <a:srgbClr val="FFFF99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197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471671" y="1753398"/>
            <a:ext cx="5036193" cy="50323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CN" sz="2000" dirty="0" smtClean="0">
                <a:latin typeface="Times New Roman"/>
                <a:ea typeface="宋体" charset="0"/>
                <a:cs typeface="Times New Roman"/>
              </a:rPr>
              <a:t>Simplify the function below to minimum POS:</a:t>
            </a:r>
            <a:endParaRPr lang="en-US" altLang="zh-CN" sz="2000" dirty="0">
              <a:latin typeface="Times New Roman"/>
              <a:ea typeface="宋体" charset="0"/>
              <a:cs typeface="Times New Roman"/>
            </a:endParaRPr>
          </a:p>
        </p:txBody>
      </p:sp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914400" y="1143000"/>
            <a:ext cx="2903559" cy="46166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 smtClean="0">
                <a:solidFill>
                  <a:srgbClr val="FFFF99"/>
                </a:solidFill>
                <a:latin typeface="Times New Roman"/>
                <a:cs typeface="Times New Roman"/>
              </a:rPr>
              <a:t>Simplification to POS</a:t>
            </a:r>
            <a:endParaRPr lang="en-US" altLang="zh-CN" sz="2400" dirty="0">
              <a:solidFill>
                <a:srgbClr val="FFFF99"/>
              </a:solidFill>
              <a:latin typeface="Times New Roman"/>
              <a:cs typeface="Times New Roman"/>
            </a:endParaRPr>
          </a:p>
        </p:txBody>
      </p:sp>
      <p:sp>
        <p:nvSpPr>
          <p:cNvPr id="16" name="WordArt 34"/>
          <p:cNvSpPr>
            <a:spLocks noChangeArrowheads="1" noChangeShapeType="1" noTextEdit="1"/>
          </p:cNvSpPr>
          <p:nvPr/>
        </p:nvSpPr>
        <p:spPr bwMode="auto">
          <a:xfrm>
            <a:off x="914400" y="1807373"/>
            <a:ext cx="1219200" cy="449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8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ea typeface="Impact"/>
                <a:cs typeface="Impact"/>
              </a:rPr>
              <a:t>Example</a:t>
            </a:r>
            <a:endParaRPr lang="zh-CN" altLang="en-US" sz="28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blurRad="63500" dist="38099" dir="2700000" algn="ctr" rotWithShape="0">
                  <a:srgbClr val="C0C0C0">
                    <a:alpha val="79999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  <p:sp>
        <p:nvSpPr>
          <p:cNvPr id="17" name="WordArt 41"/>
          <p:cNvSpPr>
            <a:spLocks noChangeArrowheads="1" noChangeShapeType="1" noTextEdit="1"/>
          </p:cNvSpPr>
          <p:nvPr/>
        </p:nvSpPr>
        <p:spPr bwMode="auto">
          <a:xfrm>
            <a:off x="914400" y="3383093"/>
            <a:ext cx="1219200" cy="449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8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ea typeface="Impact"/>
                <a:cs typeface="Impact"/>
              </a:rPr>
              <a:t>Solution</a:t>
            </a:r>
            <a:endParaRPr lang="zh-CN" altLang="en-US" sz="28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blurRad="63500" dist="38099" dir="2700000" algn="ctr" rotWithShape="0">
                  <a:srgbClr val="C0C0C0">
                    <a:alpha val="79999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8984" y="2083836"/>
            <a:ext cx="39090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2400" dirty="0">
                <a:latin typeface="Times New Roman"/>
                <a:ea typeface="宋体" charset="0"/>
                <a:cs typeface="Times New Roman"/>
              </a:rPr>
              <a:t>F</a:t>
            </a:r>
            <a:r>
              <a:rPr lang="zh-CN" altLang="en-US" sz="2400" dirty="0">
                <a:latin typeface="Times New Roman"/>
                <a:ea typeface="宋体" charset="0"/>
                <a:cs typeface="Times New Roman"/>
              </a:rPr>
              <a:t>＝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ea typeface="宋体" charset="0"/>
                <a:cs typeface="Times New Roman"/>
              </a:rPr>
              <a:t>Σ</a:t>
            </a:r>
            <a:r>
              <a:rPr lang="en-US" altLang="zh-CN" sz="2400" baseline="-25000" dirty="0" smtClean="0">
                <a:solidFill>
                  <a:srgbClr val="000000"/>
                </a:solidFill>
                <a:latin typeface="Times New Roman"/>
                <a:ea typeface="宋体" charset="0"/>
                <a:cs typeface="Times New Roman"/>
              </a:rPr>
              <a:t>W,X,Y,Z </a:t>
            </a:r>
            <a:r>
              <a:rPr lang="en-US" altLang="zh-CN" sz="2400" dirty="0" smtClean="0">
                <a:latin typeface="Times New Roman"/>
                <a:ea typeface="宋体" charset="0"/>
                <a:cs typeface="Times New Roman"/>
              </a:rPr>
              <a:t>(2, 6, 7, 9, 13, 15)</a:t>
            </a:r>
            <a:endParaRPr lang="en-US" altLang="zh-CN" sz="2400" dirty="0">
              <a:latin typeface="Times New Roman"/>
              <a:ea typeface="宋体" charset="0"/>
              <a:cs typeface="Times New Roman"/>
            </a:endParaRPr>
          </a:p>
        </p:txBody>
      </p:sp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549387"/>
              </p:ext>
            </p:extLst>
          </p:nvPr>
        </p:nvGraphicFramePr>
        <p:xfrm>
          <a:off x="2471671" y="2836433"/>
          <a:ext cx="3895725" cy="337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7" name="Visio" r:id="rId3" imgW="4006906" imgH="3580733" progId="Visio.Drawing.11">
                  <p:embed/>
                </p:oleObj>
              </mc:Choice>
              <mc:Fallback>
                <p:oleObj name="Visio" r:id="rId3" imgW="4006906" imgH="358073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671" y="2836433"/>
                        <a:ext cx="3895725" cy="337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628657" y="3594240"/>
            <a:ext cx="423343" cy="3974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Rectangle 20"/>
          <p:cNvSpPr/>
          <p:nvPr/>
        </p:nvSpPr>
        <p:spPr>
          <a:xfrm>
            <a:off x="4336071" y="3594240"/>
            <a:ext cx="423343" cy="3974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Rectangle 21"/>
          <p:cNvSpPr/>
          <p:nvPr/>
        </p:nvSpPr>
        <p:spPr>
          <a:xfrm>
            <a:off x="5750899" y="3594240"/>
            <a:ext cx="423343" cy="3974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Rectangle 22"/>
          <p:cNvSpPr/>
          <p:nvPr/>
        </p:nvSpPr>
        <p:spPr>
          <a:xfrm>
            <a:off x="5043485" y="3594240"/>
            <a:ext cx="423343" cy="3974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Rectangle 23"/>
          <p:cNvSpPr/>
          <p:nvPr/>
        </p:nvSpPr>
        <p:spPr>
          <a:xfrm>
            <a:off x="3617946" y="4273680"/>
            <a:ext cx="423343" cy="3974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Rectangle 24"/>
          <p:cNvSpPr/>
          <p:nvPr/>
        </p:nvSpPr>
        <p:spPr>
          <a:xfrm>
            <a:off x="4325360" y="4273680"/>
            <a:ext cx="423343" cy="3974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Rectangle 25"/>
          <p:cNvSpPr/>
          <p:nvPr/>
        </p:nvSpPr>
        <p:spPr>
          <a:xfrm>
            <a:off x="5740188" y="4273680"/>
            <a:ext cx="423343" cy="3974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Rectangle 26"/>
          <p:cNvSpPr/>
          <p:nvPr/>
        </p:nvSpPr>
        <p:spPr>
          <a:xfrm>
            <a:off x="5032774" y="4273680"/>
            <a:ext cx="423343" cy="3974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Rectangle 27"/>
          <p:cNvSpPr/>
          <p:nvPr/>
        </p:nvSpPr>
        <p:spPr>
          <a:xfrm>
            <a:off x="3610514" y="4961760"/>
            <a:ext cx="423343" cy="3974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Rectangle 28"/>
          <p:cNvSpPr/>
          <p:nvPr/>
        </p:nvSpPr>
        <p:spPr>
          <a:xfrm>
            <a:off x="4317928" y="4961760"/>
            <a:ext cx="423343" cy="3974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Rectangle 29"/>
          <p:cNvSpPr/>
          <p:nvPr/>
        </p:nvSpPr>
        <p:spPr>
          <a:xfrm>
            <a:off x="5732756" y="4961760"/>
            <a:ext cx="423343" cy="3974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Rectangle 30"/>
          <p:cNvSpPr/>
          <p:nvPr/>
        </p:nvSpPr>
        <p:spPr>
          <a:xfrm>
            <a:off x="5025342" y="4961760"/>
            <a:ext cx="423343" cy="3974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Rectangle 31"/>
          <p:cNvSpPr/>
          <p:nvPr/>
        </p:nvSpPr>
        <p:spPr>
          <a:xfrm>
            <a:off x="3620362" y="5632560"/>
            <a:ext cx="423343" cy="3974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Rectangle 32"/>
          <p:cNvSpPr/>
          <p:nvPr/>
        </p:nvSpPr>
        <p:spPr>
          <a:xfrm>
            <a:off x="4327776" y="5632560"/>
            <a:ext cx="423343" cy="3974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Rectangle 33"/>
          <p:cNvSpPr/>
          <p:nvPr/>
        </p:nvSpPr>
        <p:spPr>
          <a:xfrm>
            <a:off x="5742604" y="5632560"/>
            <a:ext cx="423343" cy="3974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Rectangle 34"/>
          <p:cNvSpPr/>
          <p:nvPr/>
        </p:nvSpPr>
        <p:spPr>
          <a:xfrm>
            <a:off x="5035190" y="5632560"/>
            <a:ext cx="423343" cy="3974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31905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471671" y="1753398"/>
            <a:ext cx="5036193" cy="50323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CN" sz="2000" dirty="0" smtClean="0">
                <a:latin typeface="Times New Roman"/>
                <a:ea typeface="宋体" charset="0"/>
                <a:cs typeface="Times New Roman"/>
              </a:rPr>
              <a:t>Simplify the function below to minimum POS:</a:t>
            </a:r>
            <a:endParaRPr lang="en-US" altLang="zh-CN" sz="2000" dirty="0">
              <a:latin typeface="Times New Roman"/>
              <a:ea typeface="宋体" charset="0"/>
              <a:cs typeface="Times New Roman"/>
            </a:endParaRPr>
          </a:p>
        </p:txBody>
      </p:sp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914400" y="1143000"/>
            <a:ext cx="2903559" cy="46166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 smtClean="0">
                <a:solidFill>
                  <a:srgbClr val="FFFF99"/>
                </a:solidFill>
                <a:latin typeface="Times New Roman"/>
                <a:cs typeface="Times New Roman"/>
              </a:rPr>
              <a:t>Simplification to POS</a:t>
            </a:r>
            <a:endParaRPr lang="en-US" altLang="zh-CN" sz="2400" dirty="0">
              <a:solidFill>
                <a:srgbClr val="FFFF99"/>
              </a:solidFill>
              <a:latin typeface="Times New Roman"/>
              <a:cs typeface="Times New Roman"/>
            </a:endParaRPr>
          </a:p>
        </p:txBody>
      </p:sp>
      <p:sp>
        <p:nvSpPr>
          <p:cNvPr id="16" name="WordArt 34"/>
          <p:cNvSpPr>
            <a:spLocks noChangeArrowheads="1" noChangeShapeType="1" noTextEdit="1"/>
          </p:cNvSpPr>
          <p:nvPr/>
        </p:nvSpPr>
        <p:spPr bwMode="auto">
          <a:xfrm>
            <a:off x="914400" y="1807373"/>
            <a:ext cx="1219200" cy="449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8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ea typeface="Impact"/>
                <a:cs typeface="Impact"/>
              </a:rPr>
              <a:t>Example</a:t>
            </a:r>
            <a:endParaRPr lang="zh-CN" altLang="en-US" sz="28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blurRad="63500" dist="38099" dir="2700000" algn="ctr" rotWithShape="0">
                  <a:srgbClr val="C0C0C0">
                    <a:alpha val="79999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  <p:sp>
        <p:nvSpPr>
          <p:cNvPr id="17" name="WordArt 41"/>
          <p:cNvSpPr>
            <a:spLocks noChangeArrowheads="1" noChangeShapeType="1" noTextEdit="1"/>
          </p:cNvSpPr>
          <p:nvPr/>
        </p:nvSpPr>
        <p:spPr bwMode="auto">
          <a:xfrm>
            <a:off x="914400" y="3383093"/>
            <a:ext cx="1219200" cy="449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8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ea typeface="Impact"/>
                <a:cs typeface="Impact"/>
              </a:rPr>
              <a:t>Solution</a:t>
            </a:r>
            <a:endParaRPr lang="zh-CN" altLang="en-US" sz="28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blurRad="63500" dist="38099" dir="2700000" algn="ctr" rotWithShape="0">
                  <a:srgbClr val="C0C0C0">
                    <a:alpha val="79999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8984" y="2083836"/>
            <a:ext cx="39090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2400" dirty="0">
                <a:latin typeface="Times New Roman"/>
                <a:ea typeface="宋体" charset="0"/>
                <a:cs typeface="Times New Roman"/>
              </a:rPr>
              <a:t>F</a:t>
            </a:r>
            <a:r>
              <a:rPr lang="zh-CN" altLang="en-US" sz="2400" dirty="0">
                <a:latin typeface="Times New Roman"/>
                <a:ea typeface="宋体" charset="0"/>
                <a:cs typeface="Times New Roman"/>
              </a:rPr>
              <a:t>＝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ea typeface="宋体" charset="0"/>
                <a:cs typeface="Times New Roman"/>
              </a:rPr>
              <a:t>Σ</a:t>
            </a:r>
            <a:r>
              <a:rPr lang="en-US" altLang="zh-CN" sz="2400" baseline="-25000" dirty="0" smtClean="0">
                <a:solidFill>
                  <a:srgbClr val="000000"/>
                </a:solidFill>
                <a:latin typeface="Times New Roman"/>
                <a:ea typeface="宋体" charset="0"/>
                <a:cs typeface="Times New Roman"/>
              </a:rPr>
              <a:t>W,X,Y,Z </a:t>
            </a:r>
            <a:r>
              <a:rPr lang="en-US" altLang="zh-CN" sz="2400" dirty="0" smtClean="0">
                <a:latin typeface="Times New Roman"/>
                <a:ea typeface="宋体" charset="0"/>
                <a:cs typeface="Times New Roman"/>
              </a:rPr>
              <a:t>(2, 6, 7, 9, 13, 15)</a:t>
            </a:r>
            <a:endParaRPr lang="en-US" altLang="zh-CN" sz="2400" dirty="0">
              <a:latin typeface="Times New Roman"/>
              <a:ea typeface="宋体" charset="0"/>
              <a:cs typeface="Times New Roman"/>
            </a:endParaRPr>
          </a:p>
        </p:txBody>
      </p:sp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930760"/>
              </p:ext>
            </p:extLst>
          </p:nvPr>
        </p:nvGraphicFramePr>
        <p:xfrm>
          <a:off x="2471671" y="2836433"/>
          <a:ext cx="3895725" cy="337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6" name="Visio" r:id="rId3" imgW="4006906" imgH="3580733" progId="Visio.Drawing.11">
                  <p:embed/>
                </p:oleObj>
              </mc:Choice>
              <mc:Fallback>
                <p:oleObj name="Visio" r:id="rId3" imgW="4006906" imgH="358073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671" y="2836433"/>
                        <a:ext cx="3895725" cy="337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AutoShape 5"/>
          <p:cNvSpPr>
            <a:spLocks noChangeArrowheads="1"/>
          </p:cNvSpPr>
          <p:nvPr/>
        </p:nvSpPr>
        <p:spPr bwMode="auto">
          <a:xfrm>
            <a:off x="3564610" y="3555023"/>
            <a:ext cx="1276350" cy="1146175"/>
          </a:xfrm>
          <a:prstGeom prst="roundRect">
            <a:avLst>
              <a:gd name="adj" fmla="val 16667"/>
            </a:avLst>
          </a:prstGeom>
          <a:solidFill>
            <a:srgbClr val="FF0000">
              <a:alpha val="1686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Delay 36"/>
          <p:cNvSpPr>
            <a:spLocks noChangeArrowheads="1"/>
          </p:cNvSpPr>
          <p:nvPr/>
        </p:nvSpPr>
        <p:spPr bwMode="auto">
          <a:xfrm rot="5400000">
            <a:off x="5286046" y="3117652"/>
            <a:ext cx="590918" cy="1278103"/>
          </a:xfrm>
          <a:prstGeom prst="flowChartDelay">
            <a:avLst/>
          </a:prstGeom>
          <a:solidFill>
            <a:schemeClr val="accent1">
              <a:alpha val="4196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" name="Delay 37"/>
          <p:cNvSpPr>
            <a:spLocks noChangeArrowheads="1"/>
          </p:cNvSpPr>
          <p:nvPr/>
        </p:nvSpPr>
        <p:spPr bwMode="auto">
          <a:xfrm rot="16200000">
            <a:off x="5281884" y="5224729"/>
            <a:ext cx="599243" cy="1278103"/>
          </a:xfrm>
          <a:prstGeom prst="flowChartDelay">
            <a:avLst/>
          </a:prstGeom>
          <a:solidFill>
            <a:schemeClr val="accent1">
              <a:alpha val="4196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" name="Delay 40"/>
          <p:cNvSpPr>
            <a:spLocks noChangeArrowheads="1"/>
          </p:cNvSpPr>
          <p:nvPr/>
        </p:nvSpPr>
        <p:spPr bwMode="auto">
          <a:xfrm rot="10800000">
            <a:off x="5684895" y="4898880"/>
            <a:ext cx="596135" cy="492480"/>
          </a:xfrm>
          <a:prstGeom prst="flowChartDelay">
            <a:avLst/>
          </a:prstGeom>
          <a:solidFill>
            <a:srgbClr val="FF0000">
              <a:alpha val="4196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" name="Delay 41"/>
          <p:cNvSpPr>
            <a:spLocks noChangeArrowheads="1"/>
          </p:cNvSpPr>
          <p:nvPr/>
        </p:nvSpPr>
        <p:spPr bwMode="auto">
          <a:xfrm>
            <a:off x="3492417" y="4898880"/>
            <a:ext cx="599243" cy="492480"/>
          </a:xfrm>
          <a:prstGeom prst="flowChartDelay">
            <a:avLst/>
          </a:prstGeom>
          <a:solidFill>
            <a:srgbClr val="FF0000">
              <a:alpha val="4196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6508027" y="3386464"/>
            <a:ext cx="1155048" cy="369332"/>
            <a:chOff x="6508027" y="3386464"/>
            <a:chExt cx="1155048" cy="369332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8514973"/>
                </p:ext>
              </p:extLst>
            </p:nvPr>
          </p:nvGraphicFramePr>
          <p:xfrm>
            <a:off x="6892925" y="3441700"/>
            <a:ext cx="770150" cy="3080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37" name="Equation" r:id="rId5" imgW="508000" imgH="203200" progId="Equation.3">
                    <p:embed/>
                  </p:oleObj>
                </mc:Choice>
                <mc:Fallback>
                  <p:oleObj name="Equation" r:id="rId5" imgW="5080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892925" y="3441700"/>
                          <a:ext cx="770150" cy="3080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6508027" y="3386464"/>
              <a:ext cx="453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>
                  <a:latin typeface="Times New Roman"/>
                  <a:cs typeface="Times New Roman"/>
                </a:rPr>
                <a:t>(1)</a:t>
              </a:r>
              <a:endParaRPr kumimoji="1" lang="zh-CN" altLang="en-US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508027" y="3915295"/>
            <a:ext cx="1164361" cy="370225"/>
            <a:chOff x="6508027" y="3915295"/>
            <a:chExt cx="1164361" cy="370225"/>
          </a:xfrm>
        </p:grpSpPr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0805532"/>
                </p:ext>
              </p:extLst>
            </p:nvPr>
          </p:nvGraphicFramePr>
          <p:xfrm>
            <a:off x="6883400" y="3958495"/>
            <a:ext cx="788988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38" name="Equation" r:id="rId7" imgW="520700" imgH="215900" progId="Equation.3">
                    <p:embed/>
                  </p:oleObj>
                </mc:Choice>
                <mc:Fallback>
                  <p:oleObj name="Equation" r:id="rId7" imgW="5207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883400" y="3958495"/>
                          <a:ext cx="788988" cy="3270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TextBox 45"/>
            <p:cNvSpPr txBox="1"/>
            <p:nvPr/>
          </p:nvSpPr>
          <p:spPr>
            <a:xfrm>
              <a:off x="6508027" y="3915295"/>
              <a:ext cx="453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>
                  <a:latin typeface="Times New Roman"/>
                  <a:cs typeface="Times New Roman"/>
                </a:rPr>
                <a:t>(2)</a:t>
              </a:r>
              <a:endParaRPr kumimoji="1" lang="zh-CN" altLang="en-US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08027" y="4477708"/>
            <a:ext cx="1510435" cy="386392"/>
            <a:chOff x="6508027" y="4477708"/>
            <a:chExt cx="1510435" cy="386392"/>
          </a:xfrm>
        </p:grpSpPr>
        <p:graphicFrame>
          <p:nvGraphicFramePr>
            <p:cNvPr id="44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8501423"/>
                </p:ext>
              </p:extLst>
            </p:nvPr>
          </p:nvGraphicFramePr>
          <p:xfrm>
            <a:off x="6883400" y="4537075"/>
            <a:ext cx="1135062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39" name="Equation" r:id="rId9" imgW="749300" imgH="215900" progId="Equation.3">
                    <p:embed/>
                  </p:oleObj>
                </mc:Choice>
                <mc:Fallback>
                  <p:oleObj name="Equation" r:id="rId9" imgW="7493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883400" y="4537075"/>
                          <a:ext cx="1135062" cy="3270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TextBox 46"/>
            <p:cNvSpPr txBox="1"/>
            <p:nvPr/>
          </p:nvSpPr>
          <p:spPr>
            <a:xfrm>
              <a:off x="6508027" y="4477708"/>
              <a:ext cx="453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>
                  <a:latin typeface="Times New Roman"/>
                  <a:cs typeface="Times New Roman"/>
                </a:rPr>
                <a:t>(3)</a:t>
              </a:r>
              <a:endParaRPr kumimoji="1" lang="zh-CN" altLang="en-US" dirty="0">
                <a:latin typeface="Times New Roman"/>
                <a:cs typeface="Times New Roman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851250" y="53913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20971"/>
              </p:ext>
            </p:extLst>
          </p:nvPr>
        </p:nvGraphicFramePr>
        <p:xfrm>
          <a:off x="4544517" y="6213073"/>
          <a:ext cx="4269087" cy="474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40" name="Equation" r:id="rId11" imgW="1943100" imgH="215900" progId="Equation.3">
                  <p:embed/>
                </p:oleObj>
              </mc:Choice>
              <mc:Fallback>
                <p:oleObj name="Equation" r:id="rId11" imgW="1943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44517" y="6213073"/>
                        <a:ext cx="4269087" cy="474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3956214" y="3927744"/>
            <a:ext cx="45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latin typeface="Times New Roman"/>
                <a:cs typeface="Times New Roman"/>
              </a:rPr>
              <a:t>(1)</a:t>
            </a:r>
            <a:endParaRPr kumimoji="1" lang="zh-CN" altLang="en-US" dirty="0"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355838" y="3370357"/>
            <a:ext cx="45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latin typeface="Times New Roman"/>
                <a:cs typeface="Times New Roman"/>
              </a:rPr>
              <a:t>(2)</a:t>
            </a:r>
            <a:endParaRPr kumimoji="1" lang="zh-CN" altLang="en-US" dirty="0"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54120" y="4916160"/>
            <a:ext cx="45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latin typeface="Times New Roman"/>
                <a:cs typeface="Times New Roman"/>
              </a:rPr>
              <a:t>(3)</a:t>
            </a:r>
            <a:endParaRPr kumimoji="1" lang="zh-CN" alt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9979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41" grpId="0" animBg="1"/>
      <p:bldP spid="42" grpId="0" animBg="1"/>
      <p:bldP spid="49" grpId="0"/>
      <p:bldP spid="50" grpId="0"/>
      <p:bldP spid="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914400" y="1143000"/>
            <a:ext cx="2406278" cy="46166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 smtClean="0">
                <a:solidFill>
                  <a:srgbClr val="FFFF99"/>
                </a:solidFill>
                <a:latin typeface="Times New Roman"/>
                <a:cs typeface="Times New Roman"/>
              </a:rPr>
              <a:t>Race and Hazards</a:t>
            </a:r>
            <a:endParaRPr lang="en-US" altLang="zh-CN" sz="2400" dirty="0">
              <a:solidFill>
                <a:srgbClr val="FFFF99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841121"/>
              </p:ext>
            </p:extLst>
          </p:nvPr>
        </p:nvGraphicFramePr>
        <p:xfrm>
          <a:off x="990631" y="2236625"/>
          <a:ext cx="4410075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55" name="Visio" r:id="rId3" imgW="2010052" imgH="556316" progId="Visio.Drawing.11">
                  <p:embed/>
                </p:oleObj>
              </mc:Choice>
              <mc:Fallback>
                <p:oleObj name="Visio" r:id="rId3" imgW="2010052" imgH="55631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31" y="2236625"/>
                        <a:ext cx="4410075" cy="118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263859"/>
              </p:ext>
            </p:extLst>
          </p:nvPr>
        </p:nvGraphicFramePr>
        <p:xfrm>
          <a:off x="704881" y="3270088"/>
          <a:ext cx="4486275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56" name="Visio" r:id="rId5" imgW="2020893" imgH="560611" progId="Visio.Drawing.11">
                  <p:embed/>
                </p:oleObj>
              </mc:Choice>
              <mc:Fallback>
                <p:oleObj name="Visio" r:id="rId5" imgW="2020893" imgH="56061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81" y="3270088"/>
                        <a:ext cx="4486275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554193" y="4613113"/>
            <a:ext cx="2087563" cy="431800"/>
            <a:chOff x="793" y="3657"/>
            <a:chExt cx="2495" cy="272"/>
          </a:xfrm>
        </p:grpSpPr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793" y="3929"/>
              <a:ext cx="36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1156" y="3657"/>
              <a:ext cx="0" cy="2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1156" y="3657"/>
              <a:ext cx="213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1554193" y="3544725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1325593" y="3255800"/>
            <a:ext cx="2808288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>
            <a:off x="1122393" y="5044913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3641756" y="4613113"/>
            <a:ext cx="15128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1560543" y="4087650"/>
            <a:ext cx="4763" cy="4270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560543" y="4082888"/>
            <a:ext cx="3594100" cy="431800"/>
            <a:chOff x="975" y="3249"/>
            <a:chExt cx="2268" cy="272"/>
          </a:xfrm>
        </p:grpSpPr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975" y="3521"/>
              <a:ext cx="18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V="1">
              <a:off x="1156" y="3249"/>
              <a:ext cx="0" cy="2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1156" y="3249"/>
              <a:ext cx="208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713381"/>
              </p:ext>
            </p:extLst>
          </p:nvPr>
        </p:nvGraphicFramePr>
        <p:xfrm>
          <a:off x="6144938" y="2195945"/>
          <a:ext cx="9652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57" name="Equation" r:id="rId7" imgW="635000" imgH="241300" progId="Equation.3">
                  <p:embed/>
                </p:oleObj>
              </mc:Choice>
              <mc:Fallback>
                <p:oleObj name="Equation" r:id="rId7" imgW="6350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44938" y="2195945"/>
                        <a:ext cx="965200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300260"/>
              </p:ext>
            </p:extLst>
          </p:nvPr>
        </p:nvGraphicFramePr>
        <p:xfrm>
          <a:off x="6342000" y="2608993"/>
          <a:ext cx="771525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58" name="Equation" r:id="rId9" imgW="508000" imgH="177800" progId="Equation.3">
                  <p:embed/>
                </p:oleObj>
              </mc:Choice>
              <mc:Fallback>
                <p:oleObj name="Equation" r:id="rId9" imgW="508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42000" y="2608993"/>
                        <a:ext cx="771525" cy="26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997658"/>
              </p:ext>
            </p:extLst>
          </p:nvPr>
        </p:nvGraphicFramePr>
        <p:xfrm>
          <a:off x="6346480" y="2931073"/>
          <a:ext cx="3270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59" name="Equation" r:id="rId11" imgW="215900" imgH="152400" progId="Equation.3">
                  <p:embed/>
                </p:oleObj>
              </mc:Choice>
              <mc:Fallback>
                <p:oleObj name="Equation" r:id="rId11" imgW="2159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346480" y="2931073"/>
                        <a:ext cx="327025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976282" y="1788480"/>
            <a:ext cx="255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latin typeface="Times New Roman"/>
                <a:cs typeface="Times New Roman"/>
              </a:rPr>
              <a:t>Look at the circuit below:</a:t>
            </a:r>
            <a:endParaRPr kumimoji="1" lang="zh-CN" altLang="en-US" dirty="0">
              <a:latin typeface="Times New Roman"/>
              <a:cs typeface="Times New Rom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56428" y="5227200"/>
            <a:ext cx="6289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latin typeface="Times New Roman"/>
                <a:cs typeface="Times New Roman"/>
              </a:rPr>
              <a:t>When X changes from “1” to “0”, the change arrives at gate Y at different time (race), causing a momentary LOW output on Y. That is called a static “1” hazard.</a:t>
            </a:r>
            <a:endParaRPr kumimoji="1" lang="zh-CN" alt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14219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7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2411413" y="1700213"/>
          <a:ext cx="4465637" cy="433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" name="Artwork" r:id="rId3" imgW="1276190" imgH="1238423" progId="Adobe.Illustrator.7">
                  <p:embed/>
                </p:oleObj>
              </mc:Choice>
              <mc:Fallback>
                <p:oleObj name="Artwork" r:id="rId3" imgW="1276190" imgH="1238423" progId="Adobe.Illustrator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700213"/>
                        <a:ext cx="4465637" cy="433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4"/>
          <p:cNvGraphicFramePr>
            <a:graphicFrameLocks noChangeAspect="1"/>
          </p:cNvGraphicFramePr>
          <p:nvPr/>
        </p:nvGraphicFramePr>
        <p:xfrm>
          <a:off x="4538663" y="2863850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" name="Visio" r:id="rId5" imgW="671826" imgH="671915" progId="Visio.Drawing.11">
                  <p:embed/>
                </p:oleObj>
              </mc:Choice>
              <mc:Fallback>
                <p:oleObj name="Visio" r:id="rId5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8663" y="2863850"/>
                        <a:ext cx="647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5"/>
          <p:cNvGraphicFramePr>
            <a:graphicFrameLocks noChangeAspect="1"/>
          </p:cNvGraphicFramePr>
          <p:nvPr/>
        </p:nvGraphicFramePr>
        <p:xfrm>
          <a:off x="5341938" y="2852738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" name="Visio" r:id="rId7" imgW="671826" imgH="671915" progId="Visio.Drawing.11">
                  <p:embed/>
                </p:oleObj>
              </mc:Choice>
              <mc:Fallback>
                <p:oleObj name="Visio" r:id="rId7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1938" y="2852738"/>
                        <a:ext cx="647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914400" y="1143000"/>
            <a:ext cx="4544834" cy="46166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rgbClr val="FFFF99"/>
                </a:solidFill>
                <a:latin typeface="Times New Roman"/>
                <a:cs typeface="Times New Roman"/>
              </a:rPr>
              <a:t>Adjacency in Four-variable K-Map</a:t>
            </a:r>
          </a:p>
        </p:txBody>
      </p:sp>
      <p:sp>
        <p:nvSpPr>
          <p:cNvPr id="9" name="AutoShape 97"/>
          <p:cNvSpPr>
            <a:spLocks noChangeArrowheads="1"/>
          </p:cNvSpPr>
          <p:nvPr/>
        </p:nvSpPr>
        <p:spPr bwMode="auto">
          <a:xfrm>
            <a:off x="4520561" y="2799361"/>
            <a:ext cx="1469078" cy="729470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  <a:alpha val="72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123554"/>
              </p:ext>
            </p:extLst>
          </p:nvPr>
        </p:nvGraphicFramePr>
        <p:xfrm>
          <a:off x="1107967" y="3313213"/>
          <a:ext cx="1170811" cy="584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" name="Equation" r:id="rId8" imgW="355600" imgH="177800" progId="Equation.3">
                  <p:embed/>
                </p:oleObj>
              </mc:Choice>
              <mc:Fallback>
                <p:oleObj name="Equation" r:id="rId8" imgW="355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07967" y="3313213"/>
                        <a:ext cx="1170811" cy="584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9952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914400" y="1143000"/>
            <a:ext cx="2406278" cy="46166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 smtClean="0">
                <a:solidFill>
                  <a:srgbClr val="FFFF99"/>
                </a:solidFill>
                <a:latin typeface="Times New Roman"/>
                <a:cs typeface="Times New Roman"/>
              </a:rPr>
              <a:t>Race and Hazards</a:t>
            </a:r>
            <a:endParaRPr lang="en-US" altLang="zh-CN" sz="2400" dirty="0">
              <a:solidFill>
                <a:srgbClr val="FFFF99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6282" y="1788480"/>
            <a:ext cx="1844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latin typeface="Times New Roman"/>
                <a:cs typeface="Times New Roman"/>
              </a:rPr>
              <a:t>Another example:</a:t>
            </a:r>
            <a:endParaRPr kumimoji="1" lang="zh-CN" altLang="en-US" dirty="0">
              <a:latin typeface="Times New Roman"/>
              <a:cs typeface="Times New Roman"/>
            </a:endParaRPr>
          </a:p>
        </p:txBody>
      </p:sp>
      <p:pic>
        <p:nvPicPr>
          <p:cNvPr id="7" name="Picture 6" descr="Screen Shot 2012-09-28 at 1.12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82" y="2157812"/>
            <a:ext cx="3362663" cy="15832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6209" y="2237760"/>
            <a:ext cx="394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i="1" dirty="0" smtClean="0">
                <a:latin typeface="Times New Roman"/>
                <a:cs typeface="Times New Roman"/>
              </a:rPr>
              <a:t>A</a:t>
            </a:r>
            <a:endParaRPr kumimoji="1" lang="zh-CN" altLang="en-US" i="1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926" y="3306000"/>
            <a:ext cx="387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i="1" dirty="0" smtClean="0">
                <a:latin typeface="Times New Roman"/>
                <a:cs typeface="Times New Roman"/>
              </a:rPr>
              <a:t>B</a:t>
            </a:r>
            <a:endParaRPr kumimoji="1" lang="zh-CN" altLang="en-US" i="1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6209" y="2801760"/>
            <a:ext cx="400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i="1" dirty="0" smtClean="0">
                <a:latin typeface="Times New Roman"/>
                <a:cs typeface="Times New Roman"/>
              </a:rPr>
              <a:t>C</a:t>
            </a:r>
            <a:endParaRPr kumimoji="1" lang="zh-CN" altLang="en-US" i="1" dirty="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38945" y="2741492"/>
            <a:ext cx="387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i="1" dirty="0" smtClean="0">
                <a:latin typeface="Times New Roman"/>
                <a:cs typeface="Times New Roman"/>
              </a:rPr>
              <a:t>X</a:t>
            </a:r>
            <a:endParaRPr kumimoji="1" lang="zh-CN" altLang="en-US" i="1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6209" y="3946811"/>
            <a:ext cx="569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latin typeface="Times New Roman"/>
                <a:cs typeface="Times New Roman"/>
              </a:rPr>
              <a:t>When </a:t>
            </a:r>
            <a:r>
              <a:rPr kumimoji="1" lang="en-US" altLang="zh-CN" i="1" u="sng" dirty="0" smtClean="0">
                <a:latin typeface="Times New Roman"/>
                <a:cs typeface="Times New Roman"/>
              </a:rPr>
              <a:t>ABC</a:t>
            </a:r>
            <a:r>
              <a:rPr kumimoji="1" lang="en-US" altLang="zh-CN" dirty="0" smtClean="0">
                <a:latin typeface="Times New Roman"/>
                <a:cs typeface="Times New Roman"/>
              </a:rPr>
              <a:t> changes from </a:t>
            </a:r>
            <a:r>
              <a:rPr kumimoji="1" lang="en-US" altLang="zh-CN" u="sng" dirty="0" smtClean="0">
                <a:latin typeface="Times New Roman"/>
                <a:cs typeface="Times New Roman"/>
              </a:rPr>
              <a:t>111</a:t>
            </a:r>
            <a:r>
              <a:rPr kumimoji="1" lang="en-US" altLang="zh-CN" dirty="0" smtClean="0">
                <a:latin typeface="Times New Roman"/>
                <a:cs typeface="Times New Roman"/>
              </a:rPr>
              <a:t> to </a:t>
            </a:r>
            <a:r>
              <a:rPr kumimoji="1" lang="en-US" altLang="zh-CN" u="sng" dirty="0" smtClean="0">
                <a:latin typeface="Times New Roman"/>
                <a:cs typeface="Times New Roman"/>
              </a:rPr>
              <a:t>110</a:t>
            </a:r>
            <a:r>
              <a:rPr kumimoji="1" lang="en-US" altLang="zh-CN" dirty="0" smtClean="0">
                <a:latin typeface="Times New Roman"/>
                <a:cs typeface="Times New Roman"/>
              </a:rPr>
              <a:t>, race occurs at the input of the OR gate.</a:t>
            </a:r>
            <a:endParaRPr kumimoji="1" lang="zh-CN" altLang="en-US" dirty="0">
              <a:latin typeface="Times New Roman"/>
              <a:cs typeface="Times New Roman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137216"/>
              </p:ext>
            </p:extLst>
          </p:nvPr>
        </p:nvGraphicFramePr>
        <p:xfrm>
          <a:off x="5606990" y="2725005"/>
          <a:ext cx="1868487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1" name="Equation" r:id="rId4" imgW="850900" imgH="203200" progId="Equation.3">
                  <p:embed/>
                </p:oleObj>
              </mc:Choice>
              <mc:Fallback>
                <p:oleObj name="Equation" r:id="rId4" imgW="850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06990" y="2725005"/>
                        <a:ext cx="1868487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5511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487641"/>
              </p:ext>
            </p:extLst>
          </p:nvPr>
        </p:nvGraphicFramePr>
        <p:xfrm>
          <a:off x="1066800" y="2337860"/>
          <a:ext cx="4143375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50" name="Visio" r:id="rId3" imgW="2084579" imgH="656381" progId="Visio.Drawing.11">
                  <p:embed/>
                </p:oleObj>
              </mc:Choice>
              <mc:Fallback>
                <p:oleObj name="Visio" r:id="rId3" imgW="2084579" imgH="65638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337860"/>
                        <a:ext cx="4143375" cy="126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298738"/>
              </p:ext>
            </p:extLst>
          </p:nvPr>
        </p:nvGraphicFramePr>
        <p:xfrm>
          <a:off x="782638" y="3601510"/>
          <a:ext cx="4486275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51" name="Visio" r:id="rId5" imgW="2020905" imgH="560651" progId="Visio.Drawing.11">
                  <p:embed/>
                </p:oleObj>
              </mc:Choice>
              <mc:Fallback>
                <p:oleObj name="Visio" r:id="rId5" imgW="2020905" imgH="56065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38" y="3601510"/>
                        <a:ext cx="4486275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914400" y="1143000"/>
            <a:ext cx="3043221" cy="46166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 smtClean="0">
                <a:solidFill>
                  <a:srgbClr val="FFFF99"/>
                </a:solidFill>
                <a:latin typeface="Times New Roman"/>
                <a:cs typeface="Times New Roman"/>
              </a:rPr>
              <a:t>Another type of race…</a:t>
            </a:r>
            <a:endParaRPr lang="en-US" altLang="zh-CN" sz="2400" dirty="0">
              <a:solidFill>
                <a:srgbClr val="FFFF99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6282" y="1788480"/>
            <a:ext cx="255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latin typeface="Times New Roman"/>
                <a:cs typeface="Times New Roman"/>
              </a:rPr>
              <a:t>Look at the circuit below:</a:t>
            </a:r>
            <a:endParaRPr kumimoji="1" lang="zh-CN" altLang="en-US" dirty="0">
              <a:latin typeface="Times New Roman"/>
              <a:cs typeface="Times New Roman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701799"/>
              </p:ext>
            </p:extLst>
          </p:nvPr>
        </p:nvGraphicFramePr>
        <p:xfrm>
          <a:off x="6249988" y="2511425"/>
          <a:ext cx="75406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52" name="Equation" r:id="rId7" imgW="495300" imgH="241300" progId="Equation.3">
                  <p:embed/>
                </p:oleObj>
              </mc:Choice>
              <mc:Fallback>
                <p:oleObj name="Equation" r:id="rId7" imgW="495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49988" y="2511425"/>
                        <a:ext cx="754062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216277"/>
              </p:ext>
            </p:extLst>
          </p:nvPr>
        </p:nvGraphicFramePr>
        <p:xfrm>
          <a:off x="6446838" y="2925763"/>
          <a:ext cx="560387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53" name="Equation" r:id="rId9" imgW="368300" imgH="177800" progId="Equation.3">
                  <p:embed/>
                </p:oleObj>
              </mc:Choice>
              <mc:Fallback>
                <p:oleObj name="Equation" r:id="rId9" imgW="368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46838" y="2925763"/>
                        <a:ext cx="560387" cy="26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033076"/>
              </p:ext>
            </p:extLst>
          </p:nvPr>
        </p:nvGraphicFramePr>
        <p:xfrm>
          <a:off x="6448735" y="3238500"/>
          <a:ext cx="366713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54" name="Equation" r:id="rId11" imgW="241300" imgH="165100" progId="Equation.3">
                  <p:embed/>
                </p:oleObj>
              </mc:Choice>
              <mc:Fallback>
                <p:oleObj name="Equation" r:id="rId11" imgW="241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48735" y="3238500"/>
                        <a:ext cx="366713" cy="24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356428" y="4743360"/>
            <a:ext cx="6289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latin typeface="Times New Roman"/>
                <a:cs typeface="Times New Roman"/>
              </a:rPr>
              <a:t>When X changes from “0” to “1”, the change arrives at gate Y at different time (race), causing a momentary HIGH output on Y. That is called a static “0” hazard.</a:t>
            </a:r>
            <a:endParaRPr kumimoji="1" lang="zh-CN" alt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4275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914400" y="1143000"/>
            <a:ext cx="2406278" cy="46166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 smtClean="0">
                <a:solidFill>
                  <a:srgbClr val="FFFF99"/>
                </a:solidFill>
                <a:latin typeface="Times New Roman"/>
                <a:cs typeface="Times New Roman"/>
              </a:rPr>
              <a:t>Race and Hazards</a:t>
            </a:r>
            <a:endParaRPr lang="en-US" altLang="zh-CN" sz="2400" dirty="0">
              <a:solidFill>
                <a:srgbClr val="FFFF99"/>
              </a:solidFill>
              <a:latin typeface="Times New Roman"/>
              <a:cs typeface="Times New Roman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14400" y="1641713"/>
            <a:ext cx="3438525" cy="190023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>
                <a:latin typeface="Verdana" charset="0"/>
                <a:ea typeface="宋体" charset="0"/>
              </a:rPr>
              <a:t>Static 1 hazards</a:t>
            </a:r>
            <a:endParaRPr lang="zh-CN" altLang="en-US" sz="2400" dirty="0" smtClean="0">
              <a:latin typeface="Verdana" charset="0"/>
              <a:ea typeface="宋体" charset="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793254"/>
              </p:ext>
            </p:extLst>
          </p:nvPr>
        </p:nvGraphicFramePr>
        <p:xfrm>
          <a:off x="1417638" y="2553375"/>
          <a:ext cx="3289300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4" name="Visio" r:id="rId3" imgW="2010052" imgH="556316" progId="Visio.Drawing.11">
                  <p:embed/>
                </p:oleObj>
              </mc:Choice>
              <mc:Fallback>
                <p:oleObj name="Visio" r:id="rId3" imgW="2010052" imgH="55631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638" y="2553375"/>
                        <a:ext cx="3289300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14400" y="4024550"/>
            <a:ext cx="34951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altLang="zh-CN" sz="2400" dirty="0">
                <a:latin typeface="Verdana" charset="0"/>
                <a:ea typeface="宋体" charset="0"/>
              </a:rPr>
              <a:t>Static 0 hazards</a:t>
            </a:r>
            <a:endParaRPr lang="zh-CN" altLang="en-US" sz="2400" dirty="0">
              <a:latin typeface="Verdana" charset="0"/>
              <a:ea typeface="宋体" charset="0"/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698215"/>
              </p:ext>
            </p:extLst>
          </p:nvPr>
        </p:nvGraphicFramePr>
        <p:xfrm>
          <a:off x="1552575" y="4978401"/>
          <a:ext cx="3221037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5" name="Visio" r:id="rId5" imgW="2084579" imgH="656381" progId="Visio.Drawing.11">
                  <p:embed/>
                </p:oleObj>
              </mc:Choice>
              <mc:Fallback>
                <p:oleObj name="Visio" r:id="rId5" imgW="2084579" imgH="65638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2575" y="4978401"/>
                        <a:ext cx="3221037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3722687" y="4508501"/>
            <a:ext cx="1150938" cy="360362"/>
            <a:chOff x="4105" y="1298"/>
            <a:chExt cx="725" cy="227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4105" y="152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4286" y="1298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4286" y="1298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 flipV="1">
            <a:off x="3794125" y="5661026"/>
            <a:ext cx="1150937" cy="360362"/>
            <a:chOff x="4105" y="1298"/>
            <a:chExt cx="725" cy="227"/>
          </a:xfrm>
        </p:grpSpPr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4105" y="152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V="1">
              <a:off x="4286" y="1298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4286" y="1298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4010025" y="4364038"/>
            <a:ext cx="0" cy="19446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5018087" y="5084763"/>
            <a:ext cx="720725" cy="379413"/>
            <a:chOff x="5057" y="3113"/>
            <a:chExt cx="454" cy="181"/>
          </a:xfrm>
        </p:grpSpPr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5057" y="329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V="1">
              <a:off x="5193" y="3113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5193" y="3113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5239" y="3113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5239" y="329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3795713" y="3083600"/>
            <a:ext cx="1150937" cy="360363"/>
            <a:chOff x="4105" y="1298"/>
            <a:chExt cx="725" cy="227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4105" y="152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V="1">
              <a:off x="4286" y="1298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4286" y="1298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" name="Group 26"/>
          <p:cNvGrpSpPr>
            <a:grpSpLocks/>
          </p:cNvGrpSpPr>
          <p:nvPr/>
        </p:nvGrpSpPr>
        <p:grpSpPr bwMode="auto">
          <a:xfrm flipV="1">
            <a:off x="3724275" y="2146975"/>
            <a:ext cx="1150938" cy="360363"/>
            <a:chOff x="4105" y="1298"/>
            <a:chExt cx="725" cy="227"/>
          </a:xfrm>
        </p:grpSpPr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4105" y="152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V="1">
              <a:off x="4286" y="1298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4286" y="1298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4010025" y="2075538"/>
            <a:ext cx="0" cy="19446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3" name="Group 31"/>
          <p:cNvGrpSpPr>
            <a:grpSpLocks/>
          </p:cNvGrpSpPr>
          <p:nvPr/>
        </p:nvGrpSpPr>
        <p:grpSpPr bwMode="auto">
          <a:xfrm flipV="1">
            <a:off x="5091113" y="2578775"/>
            <a:ext cx="720725" cy="412750"/>
            <a:chOff x="5057" y="3113"/>
            <a:chExt cx="454" cy="181"/>
          </a:xfrm>
        </p:grpSpPr>
        <p:sp>
          <p:nvSpPr>
            <p:cNvPr id="34" name="Line 32"/>
            <p:cNvSpPr>
              <a:spLocks noChangeShapeType="1"/>
            </p:cNvSpPr>
            <p:nvPr/>
          </p:nvSpPr>
          <p:spPr bwMode="auto">
            <a:xfrm>
              <a:off x="5057" y="329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 flipV="1">
              <a:off x="5193" y="3113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5193" y="3113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5239" y="3113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>
              <a:off x="5239" y="329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7886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525760"/>
              </p:ext>
            </p:extLst>
          </p:nvPr>
        </p:nvGraphicFramePr>
        <p:xfrm>
          <a:off x="1015998" y="4185019"/>
          <a:ext cx="2428875" cy="1285876"/>
        </p:xfrm>
        <a:graphic>
          <a:graphicData uri="http://schemas.openxmlformats.org/drawingml/2006/table">
            <a:tbl>
              <a:tblPr/>
              <a:tblGrid>
                <a:gridCol w="608012"/>
                <a:gridCol w="606425"/>
                <a:gridCol w="608013"/>
                <a:gridCol w="606425"/>
              </a:tblGrid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0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0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5" name="直接连接符 11"/>
          <p:cNvCxnSpPr/>
          <p:nvPr/>
        </p:nvCxnSpPr>
        <p:spPr>
          <a:xfrm rot="16200000" flipV="1">
            <a:off x="694529" y="3863550"/>
            <a:ext cx="357188" cy="2857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 7"/>
          <p:cNvSpPr/>
          <p:nvPr/>
        </p:nvSpPr>
        <p:spPr>
          <a:xfrm>
            <a:off x="2373310" y="4256456"/>
            <a:ext cx="928688" cy="500063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000000"/>
              </a:solidFill>
              <a:latin typeface="Verdana" charset="0"/>
              <a:ea typeface="宋体" charset="0"/>
              <a:cs typeface="宋体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815973" y="3684956"/>
            <a:ext cx="5007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800" dirty="0" smtClean="0"/>
              <a:t>AB</a:t>
            </a:r>
            <a:endParaRPr lang="zh-CN" altLang="en-US" sz="1800" dirty="0"/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515935" y="3970706"/>
            <a:ext cx="342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800" dirty="0" smtClean="0"/>
              <a:t>C</a:t>
            </a:r>
            <a:endParaRPr lang="zh-CN" altLang="en-US" sz="1800" dirty="0"/>
          </a:p>
        </p:txBody>
      </p:sp>
      <p:sp>
        <p:nvSpPr>
          <p:cNvPr id="9" name="圆角矩形 12"/>
          <p:cNvSpPr/>
          <p:nvPr/>
        </p:nvSpPr>
        <p:spPr>
          <a:xfrm>
            <a:off x="1730373" y="4899394"/>
            <a:ext cx="1000125" cy="50006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000000"/>
              </a:solidFill>
              <a:latin typeface="Verdana" charset="0"/>
              <a:ea typeface="宋体" charset="0"/>
              <a:cs typeface="宋体" charset="0"/>
            </a:endParaRPr>
          </a:p>
        </p:txBody>
      </p:sp>
      <p:cxnSp>
        <p:nvCxnSpPr>
          <p:cNvPr id="10" name="直接箭头连接符 14"/>
          <p:cNvCxnSpPr/>
          <p:nvPr/>
        </p:nvCxnSpPr>
        <p:spPr>
          <a:xfrm rot="10800000">
            <a:off x="3301998" y="4470769"/>
            <a:ext cx="4286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2944810" y="3834181"/>
            <a:ext cx="444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10</a:t>
            </a:r>
            <a:endParaRPr lang="zh-CN" altLang="en-US" sz="1600"/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2301873" y="3845294"/>
            <a:ext cx="444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11</a:t>
            </a:r>
            <a:endParaRPr lang="zh-CN" altLang="en-US" sz="1600"/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1658935" y="3845294"/>
            <a:ext cx="444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01</a:t>
            </a:r>
            <a:endParaRPr lang="zh-CN" altLang="en-US" sz="1600"/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1087435" y="3845294"/>
            <a:ext cx="444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00</a:t>
            </a:r>
            <a:endParaRPr lang="zh-CN" altLang="en-US" sz="1600"/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701673" y="4327894"/>
            <a:ext cx="314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0</a:t>
            </a:r>
            <a:endParaRPr lang="zh-CN" altLang="en-US" sz="1600"/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701673" y="4970831"/>
            <a:ext cx="314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1</a:t>
            </a:r>
            <a:endParaRPr lang="zh-CN" altLang="en-US" sz="1600"/>
          </a:p>
        </p:txBody>
      </p:sp>
      <p:cxnSp>
        <p:nvCxnSpPr>
          <p:cNvPr id="17" name="直接箭头连接符 21"/>
          <p:cNvCxnSpPr/>
          <p:nvPr/>
        </p:nvCxnSpPr>
        <p:spPr>
          <a:xfrm rot="10800000">
            <a:off x="2730498" y="5185144"/>
            <a:ext cx="10001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4"/>
          <p:cNvSpPr txBox="1">
            <a:spLocks noChangeArrowheads="1"/>
          </p:cNvSpPr>
          <p:nvPr/>
        </p:nvSpPr>
        <p:spPr bwMode="auto">
          <a:xfrm>
            <a:off x="3802060" y="4256456"/>
            <a:ext cx="5233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 dirty="0" smtClean="0"/>
              <a:t>AC’</a:t>
            </a:r>
            <a:endParaRPr lang="zh-CN" altLang="en-US" sz="1600" dirty="0"/>
          </a:p>
        </p:txBody>
      </p:sp>
      <p:sp>
        <p:nvSpPr>
          <p:cNvPr id="19" name="TextBox 25"/>
          <p:cNvSpPr txBox="1">
            <a:spLocks noChangeArrowheads="1"/>
          </p:cNvSpPr>
          <p:nvPr/>
        </p:nvSpPr>
        <p:spPr bwMode="auto">
          <a:xfrm>
            <a:off x="3730623" y="5042269"/>
            <a:ext cx="4685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 dirty="0" smtClean="0"/>
              <a:t>BC</a:t>
            </a:r>
            <a:endParaRPr lang="zh-CN" altLang="en-US" sz="1600" dirty="0"/>
          </a:p>
        </p:txBody>
      </p:sp>
      <p:sp>
        <p:nvSpPr>
          <p:cNvPr id="20" name="TextBox 30"/>
          <p:cNvSpPr txBox="1">
            <a:spLocks noChangeArrowheads="1"/>
          </p:cNvSpPr>
          <p:nvPr/>
        </p:nvSpPr>
        <p:spPr bwMode="auto">
          <a:xfrm>
            <a:off x="1444623" y="5756644"/>
            <a:ext cx="15495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 dirty="0"/>
              <a:t>F = </a:t>
            </a:r>
            <a:r>
              <a:rPr lang="en-US" altLang="zh-CN" sz="1600" dirty="0" smtClean="0"/>
              <a:t>AC’ </a:t>
            </a:r>
            <a:r>
              <a:rPr lang="en-US" altLang="zh-CN" sz="1600" dirty="0"/>
              <a:t>+ </a:t>
            </a:r>
            <a:r>
              <a:rPr lang="en-US" altLang="zh-CN" sz="1600" dirty="0" smtClean="0"/>
              <a:t>BC</a:t>
            </a:r>
            <a:endParaRPr lang="zh-CN" altLang="en-US" sz="1600" dirty="0"/>
          </a:p>
        </p:txBody>
      </p:sp>
      <p:sp>
        <p:nvSpPr>
          <p:cNvPr id="38" name="椭圆 50"/>
          <p:cNvSpPr/>
          <p:nvPr/>
        </p:nvSpPr>
        <p:spPr>
          <a:xfrm>
            <a:off x="2373310" y="4337419"/>
            <a:ext cx="357188" cy="357187"/>
          </a:xfrm>
          <a:prstGeom prst="ellipse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Verdana" charset="0"/>
              <a:ea typeface="宋体" charset="0"/>
              <a:cs typeface="宋体" charset="0"/>
            </a:endParaRPr>
          </a:p>
        </p:txBody>
      </p:sp>
      <p:sp>
        <p:nvSpPr>
          <p:cNvPr id="39" name="椭圆 51"/>
          <p:cNvSpPr/>
          <p:nvPr/>
        </p:nvSpPr>
        <p:spPr>
          <a:xfrm>
            <a:off x="2373310" y="4994644"/>
            <a:ext cx="357188" cy="357187"/>
          </a:xfrm>
          <a:prstGeom prst="ellipse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Verdana" charset="0"/>
              <a:ea typeface="宋体" charset="0"/>
              <a:cs typeface="宋体" charset="0"/>
            </a:endParaRPr>
          </a:p>
        </p:txBody>
      </p:sp>
      <p:cxnSp>
        <p:nvCxnSpPr>
          <p:cNvPr id="40" name="曲线连接符 53"/>
          <p:cNvCxnSpPr>
            <a:stCxn id="39" idx="2"/>
            <a:endCxn id="38" idx="2"/>
          </p:cNvCxnSpPr>
          <p:nvPr/>
        </p:nvCxnSpPr>
        <p:spPr>
          <a:xfrm rot="10800000">
            <a:off x="2373310" y="4516014"/>
            <a:ext cx="12700" cy="657225"/>
          </a:xfrm>
          <a:prstGeom prst="curvedConnector3">
            <a:avLst>
              <a:gd name="adj1" fmla="val 1800000"/>
            </a:avLst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29"/>
          <p:cNvSpPr>
            <a:spLocks noChangeArrowheads="1"/>
          </p:cNvSpPr>
          <p:nvPr/>
        </p:nvSpPr>
        <p:spPr bwMode="auto">
          <a:xfrm>
            <a:off x="914400" y="1143000"/>
            <a:ext cx="4073200" cy="46166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rgbClr val="FFFF99"/>
                </a:solidFill>
                <a:latin typeface="Times New Roman"/>
                <a:cs typeface="Times New Roman"/>
              </a:rPr>
              <a:t>Detecting and avoiding hazards</a:t>
            </a:r>
          </a:p>
        </p:txBody>
      </p:sp>
      <p:pic>
        <p:nvPicPr>
          <p:cNvPr id="47" name="Picture 46" descr="Screen Shot 2012-09-28 at 1.45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59" y="1983588"/>
            <a:ext cx="3943350" cy="1099739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036922" y="4122856"/>
            <a:ext cx="2721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latin typeface="Times New Roman"/>
                <a:cs typeface="Times New Roman"/>
              </a:rPr>
              <a:t>With K-Map, hazards may be detected by spotting input changes from one group to another.</a:t>
            </a:r>
            <a:endParaRPr kumimoji="1" lang="zh-CN" alt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9371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240105"/>
              </p:ext>
            </p:extLst>
          </p:nvPr>
        </p:nvGraphicFramePr>
        <p:xfrm>
          <a:off x="1071561" y="2274840"/>
          <a:ext cx="2428875" cy="1285876"/>
        </p:xfrm>
        <a:graphic>
          <a:graphicData uri="http://schemas.openxmlformats.org/drawingml/2006/table">
            <a:tbl>
              <a:tblPr/>
              <a:tblGrid>
                <a:gridCol w="608012"/>
                <a:gridCol w="606425"/>
                <a:gridCol w="608013"/>
                <a:gridCol w="606425"/>
              </a:tblGrid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1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0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5" name="直接连接符 11"/>
          <p:cNvCxnSpPr/>
          <p:nvPr/>
        </p:nvCxnSpPr>
        <p:spPr>
          <a:xfrm rot="16200000" flipV="1">
            <a:off x="750092" y="1953371"/>
            <a:ext cx="357188" cy="2857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 7"/>
          <p:cNvSpPr/>
          <p:nvPr/>
        </p:nvSpPr>
        <p:spPr>
          <a:xfrm>
            <a:off x="2428873" y="2346277"/>
            <a:ext cx="928688" cy="500063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000000"/>
              </a:solidFill>
              <a:latin typeface="Verdana" charset="0"/>
              <a:ea typeface="宋体" charset="0"/>
              <a:cs typeface="宋体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871536" y="1774777"/>
            <a:ext cx="5007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800" dirty="0" smtClean="0"/>
              <a:t>AB</a:t>
            </a:r>
            <a:endParaRPr lang="zh-CN" altLang="en-US" sz="1800" dirty="0"/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571498" y="2060527"/>
            <a:ext cx="342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800" dirty="0" smtClean="0"/>
              <a:t>C</a:t>
            </a:r>
            <a:endParaRPr lang="zh-CN" altLang="en-US" sz="1800" dirty="0"/>
          </a:p>
        </p:txBody>
      </p:sp>
      <p:sp>
        <p:nvSpPr>
          <p:cNvPr id="9" name="圆角矩形 12"/>
          <p:cNvSpPr/>
          <p:nvPr/>
        </p:nvSpPr>
        <p:spPr>
          <a:xfrm>
            <a:off x="1785936" y="2989215"/>
            <a:ext cx="1000125" cy="50006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000000"/>
              </a:solidFill>
              <a:latin typeface="Verdana" charset="0"/>
              <a:ea typeface="宋体" charset="0"/>
              <a:cs typeface="宋体" charset="0"/>
            </a:endParaRPr>
          </a:p>
        </p:txBody>
      </p:sp>
      <p:cxnSp>
        <p:nvCxnSpPr>
          <p:cNvPr id="10" name="直接箭头连接符 14"/>
          <p:cNvCxnSpPr/>
          <p:nvPr/>
        </p:nvCxnSpPr>
        <p:spPr>
          <a:xfrm rot="10800000">
            <a:off x="3357561" y="2560590"/>
            <a:ext cx="4286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3000373" y="1924002"/>
            <a:ext cx="444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10</a:t>
            </a:r>
            <a:endParaRPr lang="zh-CN" altLang="en-US" sz="1600"/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2357436" y="1935115"/>
            <a:ext cx="444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11</a:t>
            </a:r>
            <a:endParaRPr lang="zh-CN" altLang="en-US" sz="1600"/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1714498" y="1935115"/>
            <a:ext cx="444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01</a:t>
            </a:r>
            <a:endParaRPr lang="zh-CN" altLang="en-US" sz="1600"/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1142998" y="1935115"/>
            <a:ext cx="444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00</a:t>
            </a:r>
            <a:endParaRPr lang="zh-CN" altLang="en-US" sz="1600"/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757236" y="2417715"/>
            <a:ext cx="314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0</a:t>
            </a:r>
            <a:endParaRPr lang="zh-CN" altLang="en-US" sz="1600"/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757236" y="3060652"/>
            <a:ext cx="314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1</a:t>
            </a:r>
            <a:endParaRPr lang="zh-CN" altLang="en-US" sz="1600"/>
          </a:p>
        </p:txBody>
      </p:sp>
      <p:cxnSp>
        <p:nvCxnSpPr>
          <p:cNvPr id="17" name="直接箭头连接符 21"/>
          <p:cNvCxnSpPr/>
          <p:nvPr/>
        </p:nvCxnSpPr>
        <p:spPr>
          <a:xfrm rot="10800000">
            <a:off x="2786061" y="3274965"/>
            <a:ext cx="10001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4"/>
          <p:cNvSpPr txBox="1">
            <a:spLocks noChangeArrowheads="1"/>
          </p:cNvSpPr>
          <p:nvPr/>
        </p:nvSpPr>
        <p:spPr bwMode="auto">
          <a:xfrm>
            <a:off x="3857623" y="2346277"/>
            <a:ext cx="5233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 dirty="0" smtClean="0"/>
              <a:t>AC’</a:t>
            </a:r>
            <a:endParaRPr lang="zh-CN" altLang="en-US" sz="1600" dirty="0"/>
          </a:p>
        </p:txBody>
      </p:sp>
      <p:sp>
        <p:nvSpPr>
          <p:cNvPr id="19" name="TextBox 25"/>
          <p:cNvSpPr txBox="1">
            <a:spLocks noChangeArrowheads="1"/>
          </p:cNvSpPr>
          <p:nvPr/>
        </p:nvSpPr>
        <p:spPr bwMode="auto">
          <a:xfrm>
            <a:off x="3786186" y="3132090"/>
            <a:ext cx="4685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 dirty="0" smtClean="0"/>
              <a:t>BC</a:t>
            </a:r>
            <a:endParaRPr lang="zh-CN" altLang="en-US" sz="1600" dirty="0"/>
          </a:p>
        </p:txBody>
      </p:sp>
      <p:sp>
        <p:nvSpPr>
          <p:cNvPr id="20" name="TextBox 30"/>
          <p:cNvSpPr txBox="1">
            <a:spLocks noChangeArrowheads="1"/>
          </p:cNvSpPr>
          <p:nvPr/>
        </p:nvSpPr>
        <p:spPr bwMode="auto">
          <a:xfrm>
            <a:off x="1500186" y="3846465"/>
            <a:ext cx="15495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 dirty="0"/>
              <a:t>F = </a:t>
            </a:r>
            <a:r>
              <a:rPr lang="en-US" altLang="zh-CN" sz="1600" dirty="0" smtClean="0"/>
              <a:t>AC’ </a:t>
            </a:r>
            <a:r>
              <a:rPr lang="en-US" altLang="zh-CN" sz="1600" dirty="0"/>
              <a:t>+ </a:t>
            </a:r>
            <a:r>
              <a:rPr lang="en-US" altLang="zh-CN" sz="1600" dirty="0" smtClean="0"/>
              <a:t>BC</a:t>
            </a:r>
            <a:endParaRPr lang="zh-CN" altLang="en-US" sz="1600" dirty="0"/>
          </a:p>
        </p:txBody>
      </p:sp>
      <p:graphicFrame>
        <p:nvGraphicFramePr>
          <p:cNvPr id="21" name="表格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750160"/>
              </p:ext>
            </p:extLst>
          </p:nvPr>
        </p:nvGraphicFramePr>
        <p:xfrm>
          <a:off x="5214936" y="2255790"/>
          <a:ext cx="2428875" cy="1285876"/>
        </p:xfrm>
        <a:graphic>
          <a:graphicData uri="http://schemas.openxmlformats.org/drawingml/2006/table">
            <a:tbl>
              <a:tblPr/>
              <a:tblGrid>
                <a:gridCol w="608012"/>
                <a:gridCol w="606425"/>
                <a:gridCol w="608013"/>
                <a:gridCol w="606425"/>
              </a:tblGrid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1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宋体" charset="0"/>
                          <a:cs typeface="宋体" charset="0"/>
                        </a:rPr>
                        <a:t>0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2" name="直接连接符 34"/>
          <p:cNvCxnSpPr/>
          <p:nvPr/>
        </p:nvCxnSpPr>
        <p:spPr>
          <a:xfrm rot="16200000" flipV="1">
            <a:off x="4893467" y="1934321"/>
            <a:ext cx="357188" cy="2857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圆角矩形 35"/>
          <p:cNvSpPr/>
          <p:nvPr/>
        </p:nvSpPr>
        <p:spPr>
          <a:xfrm>
            <a:off x="6572248" y="2327227"/>
            <a:ext cx="928688" cy="500063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000000"/>
              </a:solidFill>
              <a:latin typeface="Verdana" charset="0"/>
              <a:ea typeface="宋体" charset="0"/>
              <a:cs typeface="宋体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014911" y="1755727"/>
            <a:ext cx="5007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800" dirty="0" smtClean="0"/>
              <a:t>AB</a:t>
            </a:r>
            <a:endParaRPr lang="zh-CN" altLang="en-US" sz="1800" dirty="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714873" y="2041477"/>
            <a:ext cx="342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800" dirty="0" smtClean="0"/>
              <a:t>C</a:t>
            </a:r>
            <a:endParaRPr lang="zh-CN" altLang="en-US" sz="1800" dirty="0"/>
          </a:p>
        </p:txBody>
      </p:sp>
      <p:sp>
        <p:nvSpPr>
          <p:cNvPr id="26" name="圆角矩形 38"/>
          <p:cNvSpPr/>
          <p:nvPr/>
        </p:nvSpPr>
        <p:spPr>
          <a:xfrm>
            <a:off x="5929311" y="2970165"/>
            <a:ext cx="1000125" cy="50006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000000"/>
              </a:solidFill>
              <a:latin typeface="Verdana" charset="0"/>
              <a:ea typeface="宋体" charset="0"/>
              <a:cs typeface="宋体" charset="0"/>
            </a:endParaRPr>
          </a:p>
        </p:txBody>
      </p:sp>
      <p:cxnSp>
        <p:nvCxnSpPr>
          <p:cNvPr id="27" name="直接箭头连接符 39"/>
          <p:cNvCxnSpPr/>
          <p:nvPr/>
        </p:nvCxnSpPr>
        <p:spPr>
          <a:xfrm rot="10800000">
            <a:off x="7500936" y="2541540"/>
            <a:ext cx="4286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143748" y="1904952"/>
            <a:ext cx="444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10</a:t>
            </a:r>
            <a:endParaRPr lang="zh-CN" altLang="en-US" sz="1600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500811" y="1917652"/>
            <a:ext cx="444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11</a:t>
            </a:r>
            <a:endParaRPr lang="zh-CN" altLang="en-US" sz="1600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857873" y="1917652"/>
            <a:ext cx="444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01</a:t>
            </a:r>
            <a:endParaRPr lang="zh-CN" altLang="en-US" sz="1600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286373" y="1917652"/>
            <a:ext cx="444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00</a:t>
            </a:r>
            <a:endParaRPr lang="zh-CN" altLang="en-US" sz="1600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900611" y="2398665"/>
            <a:ext cx="314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0</a:t>
            </a:r>
            <a:endParaRPr lang="zh-CN" altLang="en-US" sz="1600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900611" y="3041602"/>
            <a:ext cx="314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1</a:t>
            </a:r>
            <a:endParaRPr lang="zh-CN" altLang="en-US" sz="1600"/>
          </a:p>
        </p:txBody>
      </p:sp>
      <p:cxnSp>
        <p:nvCxnSpPr>
          <p:cNvPr id="34" name="直接箭头连接符 46"/>
          <p:cNvCxnSpPr/>
          <p:nvPr/>
        </p:nvCxnSpPr>
        <p:spPr>
          <a:xfrm rot="10800000">
            <a:off x="6929436" y="3255915"/>
            <a:ext cx="10001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8000998" y="2327227"/>
            <a:ext cx="5233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 dirty="0" smtClean="0"/>
              <a:t>AC’</a:t>
            </a:r>
            <a:endParaRPr lang="zh-CN" altLang="en-US" sz="1600" dirty="0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929561" y="3113040"/>
            <a:ext cx="4685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 dirty="0" smtClean="0"/>
              <a:t>BC</a:t>
            </a:r>
            <a:endParaRPr lang="zh-CN" altLang="en-US" sz="1600" dirty="0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643561" y="3827415"/>
            <a:ext cx="21426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 dirty="0"/>
              <a:t>F = </a:t>
            </a:r>
            <a:r>
              <a:rPr lang="en-US" altLang="zh-CN" sz="1600" dirty="0" smtClean="0"/>
              <a:t>AC’ </a:t>
            </a:r>
            <a:r>
              <a:rPr lang="en-US" altLang="zh-CN" sz="1600" dirty="0"/>
              <a:t>+ </a:t>
            </a:r>
            <a:r>
              <a:rPr lang="en-US" altLang="zh-CN" sz="1600" dirty="0" smtClean="0"/>
              <a:t>BC </a:t>
            </a:r>
            <a:r>
              <a:rPr lang="en-US" altLang="zh-CN" sz="1600" dirty="0"/>
              <a:t>+ </a:t>
            </a:r>
            <a:r>
              <a:rPr lang="en-US" altLang="zh-CN" sz="1600" dirty="0" smtClean="0"/>
              <a:t>AB</a:t>
            </a:r>
            <a:endParaRPr lang="zh-CN" altLang="en-US" sz="1600" dirty="0"/>
          </a:p>
        </p:txBody>
      </p:sp>
      <p:sp>
        <p:nvSpPr>
          <p:cNvPr id="41" name="圆角矩形 54"/>
          <p:cNvSpPr/>
          <p:nvPr/>
        </p:nvSpPr>
        <p:spPr>
          <a:xfrm>
            <a:off x="6500811" y="2327227"/>
            <a:ext cx="465137" cy="11430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000000"/>
              </a:solidFill>
              <a:latin typeface="Verdana" charset="0"/>
              <a:ea typeface="宋体" charset="0"/>
              <a:cs typeface="宋体" charset="0"/>
            </a:endParaRPr>
          </a:p>
        </p:txBody>
      </p:sp>
      <p:cxnSp>
        <p:nvCxnSpPr>
          <p:cNvPr id="42" name="直接箭头连接符 55"/>
          <p:cNvCxnSpPr/>
          <p:nvPr/>
        </p:nvCxnSpPr>
        <p:spPr>
          <a:xfrm rot="10800000">
            <a:off x="6929436" y="3398790"/>
            <a:ext cx="1143000" cy="571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072436" y="3898852"/>
            <a:ext cx="4655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 dirty="0" smtClean="0"/>
              <a:t>AB</a:t>
            </a:r>
            <a:endParaRPr lang="zh-CN" altLang="en-US" sz="1600" dirty="0"/>
          </a:p>
        </p:txBody>
      </p:sp>
      <p:sp>
        <p:nvSpPr>
          <p:cNvPr id="46" name="Rectangle 29"/>
          <p:cNvSpPr>
            <a:spLocks noChangeArrowheads="1"/>
          </p:cNvSpPr>
          <p:nvPr/>
        </p:nvSpPr>
        <p:spPr bwMode="auto">
          <a:xfrm>
            <a:off x="914400" y="1143000"/>
            <a:ext cx="4073200" cy="46166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rgbClr val="FFFF99"/>
                </a:solidFill>
                <a:latin typeface="Times New Roman"/>
                <a:cs typeface="Times New Roman"/>
              </a:rPr>
              <a:t>Detecting and avoiding hazards</a:t>
            </a:r>
          </a:p>
        </p:txBody>
      </p:sp>
      <p:pic>
        <p:nvPicPr>
          <p:cNvPr id="47" name="Picture 46" descr="Screen Shot 2012-09-28 at 1.45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8" y="4237406"/>
            <a:ext cx="3122157" cy="870721"/>
          </a:xfrm>
          <a:prstGeom prst="rect">
            <a:avLst/>
          </a:prstGeom>
        </p:spPr>
      </p:pic>
      <p:pic>
        <p:nvPicPr>
          <p:cNvPr id="48" name="Picture 47" descr="Screen Shot 2012-09-28 at 1.45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773" y="4237406"/>
            <a:ext cx="3247807" cy="142921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647975" y="5574376"/>
            <a:ext cx="7750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latin typeface="Times New Roman"/>
                <a:cs typeface="Times New Roman"/>
              </a:rPr>
              <a:t>Hazards may be avoided by avoiding input changes from one group to another, and this can be done by adding redundant inputs (product terms) to the OR gate.</a:t>
            </a:r>
            <a:endParaRPr kumimoji="1" lang="zh-CN" alt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6411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815" y="2108160"/>
            <a:ext cx="7848897" cy="3175898"/>
          </a:xfrm>
          <a:prstGeom prst="rect">
            <a:avLst/>
          </a:prstGeom>
          <a:noFill/>
        </p:spPr>
      </p:pic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914400" y="1143000"/>
            <a:ext cx="4407427" cy="46166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 smtClean="0">
                <a:solidFill>
                  <a:srgbClr val="FFFF99"/>
                </a:solidFill>
                <a:latin typeface="Times New Roman"/>
                <a:cs typeface="Times New Roman"/>
              </a:rPr>
              <a:t>Ways to detect and avoid hazards</a:t>
            </a:r>
            <a:endParaRPr lang="en-US" altLang="zh-CN" sz="2400" dirty="0">
              <a:solidFill>
                <a:srgbClr val="FFFF99"/>
              </a:solidFill>
              <a:latin typeface="Times New Roman"/>
              <a:cs typeface="Times New Roman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471671" y="1753398"/>
            <a:ext cx="5036193" cy="67444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  <a:buFont typeface="Arial"/>
              <a:buNone/>
            </a:pPr>
            <a:r>
              <a:rPr lang="en-US" altLang="zh-CN" sz="2000" dirty="0" smtClean="0">
                <a:latin typeface="Times New Roman"/>
                <a:ea typeface="宋体" charset="0"/>
                <a:cs typeface="Times New Roman"/>
              </a:rPr>
              <a:t>Detect possible races in the K-Map below and eliminate them.</a:t>
            </a:r>
            <a:endParaRPr lang="en-US" altLang="zh-CN" sz="2000" dirty="0">
              <a:latin typeface="Times New Roman"/>
              <a:ea typeface="宋体" charset="0"/>
              <a:cs typeface="Times New Roman"/>
            </a:endParaRPr>
          </a:p>
        </p:txBody>
      </p:sp>
      <p:sp>
        <p:nvSpPr>
          <p:cNvPr id="7" name="WordArt 34"/>
          <p:cNvSpPr>
            <a:spLocks noChangeArrowheads="1" noChangeShapeType="1" noTextEdit="1"/>
          </p:cNvSpPr>
          <p:nvPr/>
        </p:nvSpPr>
        <p:spPr bwMode="auto">
          <a:xfrm>
            <a:off x="914400" y="1807373"/>
            <a:ext cx="1219200" cy="449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8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ea typeface="Impact"/>
                <a:cs typeface="Impact"/>
              </a:rPr>
              <a:t>Example</a:t>
            </a:r>
            <a:endParaRPr lang="zh-CN" altLang="en-US" sz="28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blurRad="63500" dist="38099" dir="2700000" algn="ctr" rotWithShape="0">
                  <a:srgbClr val="C0C0C0">
                    <a:alpha val="79999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680083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9-28 at 2.03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814" y="2343056"/>
            <a:ext cx="4371662" cy="369698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471671" y="1753398"/>
            <a:ext cx="5036193" cy="67444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  <a:buFont typeface="Arial"/>
              <a:buNone/>
            </a:pPr>
            <a:r>
              <a:rPr lang="en-US" altLang="zh-CN" sz="2000" dirty="0" smtClean="0">
                <a:latin typeface="Times New Roman"/>
                <a:ea typeface="宋体" charset="0"/>
                <a:cs typeface="Times New Roman"/>
              </a:rPr>
              <a:t>Detect possible races in the K-Map below and eliminate them.</a:t>
            </a:r>
            <a:endParaRPr lang="en-US" altLang="zh-CN" sz="2000" dirty="0">
              <a:latin typeface="Times New Roman"/>
              <a:ea typeface="宋体" charset="0"/>
              <a:cs typeface="Times New Roman"/>
            </a:endParaRPr>
          </a:p>
        </p:txBody>
      </p:sp>
      <p:sp>
        <p:nvSpPr>
          <p:cNvPr id="6" name="WordArt 34"/>
          <p:cNvSpPr>
            <a:spLocks noChangeArrowheads="1" noChangeShapeType="1" noTextEdit="1"/>
          </p:cNvSpPr>
          <p:nvPr/>
        </p:nvSpPr>
        <p:spPr bwMode="auto">
          <a:xfrm>
            <a:off x="914400" y="1807373"/>
            <a:ext cx="1219200" cy="449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8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ea typeface="Impact"/>
                <a:cs typeface="Impact"/>
              </a:rPr>
              <a:t>Example</a:t>
            </a:r>
            <a:endParaRPr lang="zh-CN" altLang="en-US" sz="28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blurRad="63500" dist="38099" dir="2700000" algn="ctr" rotWithShape="0">
                  <a:srgbClr val="C0C0C0">
                    <a:alpha val="79999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914400" y="1143000"/>
            <a:ext cx="4073200" cy="46166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 smtClean="0">
                <a:solidFill>
                  <a:srgbClr val="FFFF99"/>
                </a:solidFill>
                <a:latin typeface="Times New Roman"/>
                <a:cs typeface="Times New Roman"/>
              </a:rPr>
              <a:t>Detecting and avoiding hazards</a:t>
            </a:r>
            <a:endParaRPr lang="en-US" altLang="zh-CN" sz="2400" dirty="0">
              <a:solidFill>
                <a:srgbClr val="FFFF99"/>
              </a:solidFill>
              <a:latin typeface="Times New Roman"/>
              <a:cs typeface="Times New Roman"/>
            </a:endParaRPr>
          </a:p>
        </p:txBody>
      </p:sp>
      <p:sp>
        <p:nvSpPr>
          <p:cNvPr id="8" name="WordArt 41"/>
          <p:cNvSpPr>
            <a:spLocks noChangeArrowheads="1" noChangeShapeType="1" noTextEdit="1"/>
          </p:cNvSpPr>
          <p:nvPr/>
        </p:nvSpPr>
        <p:spPr bwMode="auto">
          <a:xfrm>
            <a:off x="914400" y="3383093"/>
            <a:ext cx="1219200" cy="449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8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ea typeface="Impact"/>
                <a:cs typeface="Impact"/>
              </a:rPr>
              <a:t>Solution</a:t>
            </a:r>
            <a:endParaRPr lang="zh-CN" altLang="en-US" sz="28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blurRad="63500" dist="38099" dir="2700000" algn="ctr" rotWithShape="0">
                  <a:srgbClr val="C0C0C0">
                    <a:alpha val="79999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  <p:sp>
        <p:nvSpPr>
          <p:cNvPr id="9" name="圆角矩形 54"/>
          <p:cNvSpPr/>
          <p:nvPr/>
        </p:nvSpPr>
        <p:spPr>
          <a:xfrm>
            <a:off x="4859276" y="3309121"/>
            <a:ext cx="350439" cy="717120"/>
          </a:xfrm>
          <a:prstGeom prst="roundRect">
            <a:avLst/>
          </a:prstGeom>
          <a:solidFill>
            <a:schemeClr val="bg1">
              <a:lumMod val="75000"/>
              <a:alpha val="68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000000"/>
              </a:solidFill>
              <a:latin typeface="Verdana" charset="0"/>
              <a:ea typeface="宋体" charset="0"/>
              <a:cs typeface="宋体" charset="0"/>
            </a:endParaRPr>
          </a:p>
        </p:txBody>
      </p:sp>
      <p:sp>
        <p:nvSpPr>
          <p:cNvPr id="10" name="圆角矩形 54"/>
          <p:cNvSpPr/>
          <p:nvPr/>
        </p:nvSpPr>
        <p:spPr>
          <a:xfrm rot="5400000">
            <a:off x="5100199" y="3488384"/>
            <a:ext cx="288143" cy="1641535"/>
          </a:xfrm>
          <a:prstGeom prst="roundRect">
            <a:avLst/>
          </a:prstGeom>
          <a:solidFill>
            <a:schemeClr val="bg1">
              <a:lumMod val="75000"/>
              <a:alpha val="68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000000"/>
              </a:solidFill>
              <a:latin typeface="Verdana" charset="0"/>
              <a:ea typeface="宋体" charset="0"/>
              <a:cs typeface="宋体" charset="0"/>
            </a:endParaRPr>
          </a:p>
        </p:txBody>
      </p:sp>
      <p:sp>
        <p:nvSpPr>
          <p:cNvPr id="12" name="Delay 11"/>
          <p:cNvSpPr>
            <a:spLocks noChangeArrowheads="1"/>
          </p:cNvSpPr>
          <p:nvPr/>
        </p:nvSpPr>
        <p:spPr bwMode="auto">
          <a:xfrm rot="16200000">
            <a:off x="5283997" y="4590425"/>
            <a:ext cx="339946" cy="355649"/>
          </a:xfrm>
          <a:prstGeom prst="flowChartDelay">
            <a:avLst/>
          </a:prstGeom>
          <a:solidFill>
            <a:schemeClr val="bg1">
              <a:lumMod val="75000"/>
              <a:alpha val="68000"/>
            </a:schemeClr>
          </a:solidFill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Delay 12"/>
          <p:cNvSpPr>
            <a:spLocks noChangeArrowheads="1"/>
          </p:cNvSpPr>
          <p:nvPr/>
        </p:nvSpPr>
        <p:spPr bwMode="auto">
          <a:xfrm rot="5400000">
            <a:off x="5283996" y="3266234"/>
            <a:ext cx="339946" cy="355649"/>
          </a:xfrm>
          <a:prstGeom prst="flowChartDelay">
            <a:avLst/>
          </a:prstGeom>
          <a:solidFill>
            <a:schemeClr val="bg1">
              <a:lumMod val="75000"/>
              <a:alpha val="68000"/>
            </a:schemeClr>
          </a:solidFill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474298" y="5796737"/>
            <a:ext cx="1615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 smtClean="0"/>
              <a:t>+W’XY’+YZ+WXZ’</a:t>
            </a:r>
            <a:endParaRPr kumimoji="1"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949624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2" grpId="0" animBg="1"/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2411413" y="1689100"/>
          <a:ext cx="4465637" cy="433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0" name="Artwork" r:id="rId3" imgW="1276190" imgH="1238423" progId="Adobe.Illustrator.7">
                  <p:embed/>
                </p:oleObj>
              </mc:Choice>
              <mc:Fallback>
                <p:oleObj name="Artwork" r:id="rId3" imgW="1276190" imgH="1238423" progId="Adobe.Illustrator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689100"/>
                        <a:ext cx="4465637" cy="433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4"/>
          <p:cNvGraphicFramePr>
            <a:graphicFrameLocks noChangeAspect="1"/>
          </p:cNvGraphicFramePr>
          <p:nvPr/>
        </p:nvGraphicFramePr>
        <p:xfrm>
          <a:off x="3741738" y="2841625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1" name="Visio" r:id="rId5" imgW="671826" imgH="671915" progId="Visio.Drawing.11">
                  <p:embed/>
                </p:oleObj>
              </mc:Choice>
              <mc:Fallback>
                <p:oleObj name="Visio" r:id="rId5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738" y="2841625"/>
                        <a:ext cx="647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5"/>
          <p:cNvGraphicFramePr>
            <a:graphicFrameLocks noChangeAspect="1"/>
          </p:cNvGraphicFramePr>
          <p:nvPr/>
        </p:nvGraphicFramePr>
        <p:xfrm>
          <a:off x="6156325" y="2841625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2" name="Visio" r:id="rId7" imgW="671826" imgH="671915" progId="Visio.Drawing.11">
                  <p:embed/>
                </p:oleObj>
              </mc:Choice>
              <mc:Fallback>
                <p:oleObj name="Visio" r:id="rId7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2841625"/>
                        <a:ext cx="647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914400" y="1143000"/>
            <a:ext cx="4544834" cy="46166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rgbClr val="FFFF99"/>
                </a:solidFill>
                <a:latin typeface="Times New Roman"/>
                <a:cs typeface="Times New Roman"/>
              </a:rPr>
              <a:t>Adjacency in Four-variable K-Map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800196"/>
              </p:ext>
            </p:extLst>
          </p:nvPr>
        </p:nvGraphicFramePr>
        <p:xfrm>
          <a:off x="1107967" y="3970020"/>
          <a:ext cx="1170811" cy="584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3" name="Equation" r:id="rId8" imgW="355600" imgH="177800" progId="Equation.3">
                  <p:embed/>
                </p:oleObj>
              </mc:Choice>
              <mc:Fallback>
                <p:oleObj name="Equation" r:id="rId8" imgW="355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07967" y="3970020"/>
                        <a:ext cx="1170811" cy="584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elay 9"/>
          <p:cNvSpPr>
            <a:spLocks noChangeArrowheads="1"/>
          </p:cNvSpPr>
          <p:nvPr/>
        </p:nvSpPr>
        <p:spPr bwMode="auto">
          <a:xfrm>
            <a:off x="3649784" y="2797189"/>
            <a:ext cx="739654" cy="692135"/>
          </a:xfrm>
          <a:prstGeom prst="flowChartDelay">
            <a:avLst/>
          </a:prstGeom>
          <a:solidFill>
            <a:schemeClr val="accent1">
              <a:alpha val="4196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Delay 10"/>
          <p:cNvSpPr>
            <a:spLocks noChangeArrowheads="1"/>
          </p:cNvSpPr>
          <p:nvPr/>
        </p:nvSpPr>
        <p:spPr bwMode="auto">
          <a:xfrm rot="10800000">
            <a:off x="6104487" y="2841625"/>
            <a:ext cx="742737" cy="647700"/>
          </a:xfrm>
          <a:prstGeom prst="flowChartDelay">
            <a:avLst/>
          </a:prstGeom>
          <a:solidFill>
            <a:schemeClr val="accent1">
              <a:alpha val="4196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01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2411413" y="1689100"/>
          <a:ext cx="4465637" cy="433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" name="Artwork" r:id="rId3" imgW="1276190" imgH="1238423" progId="Adobe.Illustrator.7">
                  <p:embed/>
                </p:oleObj>
              </mc:Choice>
              <mc:Fallback>
                <p:oleObj name="Artwork" r:id="rId3" imgW="1276190" imgH="1238423" progId="Adobe.Illustrator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689100"/>
                        <a:ext cx="4465637" cy="433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4"/>
          <p:cNvGraphicFramePr>
            <a:graphicFrameLocks noChangeAspect="1"/>
          </p:cNvGraphicFramePr>
          <p:nvPr/>
        </p:nvGraphicFramePr>
        <p:xfrm>
          <a:off x="4567238" y="3633788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" name="Visio" r:id="rId5" imgW="671826" imgH="671915" progId="Visio.Drawing.11">
                  <p:embed/>
                </p:oleObj>
              </mc:Choice>
              <mc:Fallback>
                <p:oleObj name="Visio" r:id="rId5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7238" y="3633788"/>
                        <a:ext cx="647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5"/>
          <p:cNvGraphicFramePr>
            <a:graphicFrameLocks noChangeAspect="1"/>
          </p:cNvGraphicFramePr>
          <p:nvPr/>
        </p:nvGraphicFramePr>
        <p:xfrm>
          <a:off x="4543425" y="4414838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" name="Visio" r:id="rId7" imgW="671826" imgH="671915" progId="Visio.Drawing.11">
                  <p:embed/>
                </p:oleObj>
              </mc:Choice>
              <mc:Fallback>
                <p:oleObj name="Visio" r:id="rId7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3425" y="4414838"/>
                        <a:ext cx="647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6"/>
          <p:cNvGraphicFramePr>
            <a:graphicFrameLocks noChangeAspect="1"/>
          </p:cNvGraphicFramePr>
          <p:nvPr/>
        </p:nvGraphicFramePr>
        <p:xfrm>
          <a:off x="5364163" y="3633788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" name="Visio" r:id="rId8" imgW="671826" imgH="671915" progId="Visio.Drawing.11">
                  <p:embed/>
                </p:oleObj>
              </mc:Choice>
              <mc:Fallback>
                <p:oleObj name="Visio" r:id="rId8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633788"/>
                        <a:ext cx="647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7"/>
          <p:cNvGraphicFramePr>
            <a:graphicFrameLocks noChangeAspect="1"/>
          </p:cNvGraphicFramePr>
          <p:nvPr/>
        </p:nvGraphicFramePr>
        <p:xfrm>
          <a:off x="5364163" y="4425950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" name="Visio" r:id="rId9" imgW="671826" imgH="671915" progId="Visio.Drawing.11">
                  <p:embed/>
                </p:oleObj>
              </mc:Choice>
              <mc:Fallback>
                <p:oleObj name="Visio" r:id="rId9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4425950"/>
                        <a:ext cx="647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914400" y="1143000"/>
            <a:ext cx="4544834" cy="46166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rgbClr val="FFFF99"/>
                </a:solidFill>
                <a:latin typeface="Times New Roman"/>
                <a:cs typeface="Times New Roman"/>
              </a:rPr>
              <a:t>Adjacency in Four-variable K-Map</a:t>
            </a:r>
          </a:p>
        </p:txBody>
      </p:sp>
      <p:sp>
        <p:nvSpPr>
          <p:cNvPr id="10" name="AutoShape 97"/>
          <p:cNvSpPr>
            <a:spLocks noChangeArrowheads="1"/>
          </p:cNvSpPr>
          <p:nvPr/>
        </p:nvSpPr>
        <p:spPr bwMode="auto">
          <a:xfrm>
            <a:off x="4546483" y="3633788"/>
            <a:ext cx="1469078" cy="1413942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  <a:alpha val="72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747429"/>
              </p:ext>
            </p:extLst>
          </p:nvPr>
        </p:nvGraphicFramePr>
        <p:xfrm>
          <a:off x="1214438" y="4322763"/>
          <a:ext cx="836612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" name="Equation" r:id="rId10" imgW="254000" imgH="152400" progId="Equation.3">
                  <p:embed/>
                </p:oleObj>
              </mc:Choice>
              <mc:Fallback>
                <p:oleObj name="Equation" r:id="rId10" imgW="2540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14438" y="4322763"/>
                        <a:ext cx="836612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6914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2411413" y="1689100"/>
          <a:ext cx="4465637" cy="433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0" name="Artwork" r:id="rId3" imgW="1276190" imgH="1238423" progId="Adobe.Illustrator.7">
                  <p:embed/>
                </p:oleObj>
              </mc:Choice>
              <mc:Fallback>
                <p:oleObj name="Artwork" r:id="rId3" imgW="1276190" imgH="1238423" progId="Adobe.Illustrator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689100"/>
                        <a:ext cx="4465637" cy="433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4"/>
          <p:cNvGraphicFramePr>
            <a:graphicFrameLocks noChangeAspect="1"/>
          </p:cNvGraphicFramePr>
          <p:nvPr/>
        </p:nvGraphicFramePr>
        <p:xfrm>
          <a:off x="3708400" y="2841625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" name="Visio" r:id="rId5" imgW="671826" imgH="671915" progId="Visio.Drawing.11">
                  <p:embed/>
                </p:oleObj>
              </mc:Choice>
              <mc:Fallback>
                <p:oleObj name="Visio" r:id="rId5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841625"/>
                        <a:ext cx="647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5"/>
          <p:cNvGraphicFramePr>
            <a:graphicFrameLocks noChangeAspect="1"/>
          </p:cNvGraphicFramePr>
          <p:nvPr/>
        </p:nvGraphicFramePr>
        <p:xfrm>
          <a:off x="3708400" y="5218113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2" name="Visio" r:id="rId7" imgW="671826" imgH="671915" progId="Visio.Drawing.11">
                  <p:embed/>
                </p:oleObj>
              </mc:Choice>
              <mc:Fallback>
                <p:oleObj name="Visio" r:id="rId7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5218113"/>
                        <a:ext cx="647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6"/>
          <p:cNvGraphicFramePr>
            <a:graphicFrameLocks noChangeAspect="1"/>
          </p:cNvGraphicFramePr>
          <p:nvPr/>
        </p:nvGraphicFramePr>
        <p:xfrm>
          <a:off x="6156325" y="2841625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3" name="Visio" r:id="rId8" imgW="671826" imgH="671915" progId="Visio.Drawing.11">
                  <p:embed/>
                </p:oleObj>
              </mc:Choice>
              <mc:Fallback>
                <p:oleObj name="Visio" r:id="rId8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2841625"/>
                        <a:ext cx="647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7"/>
          <p:cNvGraphicFramePr>
            <a:graphicFrameLocks noChangeAspect="1"/>
          </p:cNvGraphicFramePr>
          <p:nvPr/>
        </p:nvGraphicFramePr>
        <p:xfrm>
          <a:off x="6156325" y="5218113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4" name="Visio" r:id="rId9" imgW="671826" imgH="671915" progId="Visio.Drawing.11">
                  <p:embed/>
                </p:oleObj>
              </mc:Choice>
              <mc:Fallback>
                <p:oleObj name="Visio" r:id="rId9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5218113"/>
                        <a:ext cx="647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914400" y="1143000"/>
            <a:ext cx="4544834" cy="46166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rgbClr val="FFFF99"/>
                </a:solidFill>
                <a:latin typeface="Times New Roman"/>
                <a:cs typeface="Times New Roman"/>
              </a:rPr>
              <a:t>Adjacency in Four-variable K-Map</a:t>
            </a:r>
          </a:p>
        </p:txBody>
      </p:sp>
      <p:sp>
        <p:nvSpPr>
          <p:cNvPr id="2" name="Teardrop 1"/>
          <p:cNvSpPr/>
          <p:nvPr/>
        </p:nvSpPr>
        <p:spPr>
          <a:xfrm rot="16200000">
            <a:off x="3672930" y="2783186"/>
            <a:ext cx="760124" cy="758304"/>
          </a:xfrm>
          <a:prstGeom prst="teardrop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62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6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Teardrop 10"/>
          <p:cNvSpPr/>
          <p:nvPr/>
        </p:nvSpPr>
        <p:spPr>
          <a:xfrm>
            <a:off x="6098797" y="2790132"/>
            <a:ext cx="760124" cy="758304"/>
          </a:xfrm>
          <a:prstGeom prst="teardrop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62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6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Teardrop 11"/>
          <p:cNvSpPr/>
          <p:nvPr/>
        </p:nvSpPr>
        <p:spPr>
          <a:xfrm rot="5400000" flipV="1">
            <a:off x="3672930" y="5195603"/>
            <a:ext cx="760124" cy="758304"/>
          </a:xfrm>
          <a:prstGeom prst="teardrop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62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6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Teardrop 12"/>
          <p:cNvSpPr/>
          <p:nvPr/>
        </p:nvSpPr>
        <p:spPr>
          <a:xfrm flipV="1">
            <a:off x="6098797" y="5202549"/>
            <a:ext cx="760124" cy="758304"/>
          </a:xfrm>
          <a:prstGeom prst="teardrop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62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6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358085"/>
              </p:ext>
            </p:extLst>
          </p:nvPr>
        </p:nvGraphicFramePr>
        <p:xfrm>
          <a:off x="1254125" y="3970338"/>
          <a:ext cx="8763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5" name="Equation" r:id="rId10" imgW="266700" imgH="177800" progId="Equation.3">
                  <p:embed/>
                </p:oleObj>
              </mc:Choice>
              <mc:Fallback>
                <p:oleObj name="Equation" r:id="rId10" imgW="2667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54125" y="3970338"/>
                        <a:ext cx="8763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6138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2411413" y="1689100"/>
          <a:ext cx="4465637" cy="433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3" name="Artwork" r:id="rId3" imgW="1276190" imgH="1238423" progId="Adobe.Illustrator.7">
                  <p:embed/>
                </p:oleObj>
              </mc:Choice>
              <mc:Fallback>
                <p:oleObj name="Artwork" r:id="rId3" imgW="1276190" imgH="1238423" progId="Adobe.Illustrator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689100"/>
                        <a:ext cx="4465637" cy="433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4"/>
          <p:cNvGraphicFramePr>
            <a:graphicFrameLocks noChangeAspect="1"/>
          </p:cNvGraphicFramePr>
          <p:nvPr/>
        </p:nvGraphicFramePr>
        <p:xfrm>
          <a:off x="3708400" y="2841625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4" name="Visio" r:id="rId5" imgW="671826" imgH="671915" progId="Visio.Drawing.11">
                  <p:embed/>
                </p:oleObj>
              </mc:Choice>
              <mc:Fallback>
                <p:oleObj name="Visio" r:id="rId5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841625"/>
                        <a:ext cx="647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5"/>
          <p:cNvGraphicFramePr>
            <a:graphicFrameLocks noChangeAspect="1"/>
          </p:cNvGraphicFramePr>
          <p:nvPr/>
        </p:nvGraphicFramePr>
        <p:xfrm>
          <a:off x="3708400" y="5218113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5" name="Visio" r:id="rId7" imgW="671826" imgH="671915" progId="Visio.Drawing.11">
                  <p:embed/>
                </p:oleObj>
              </mc:Choice>
              <mc:Fallback>
                <p:oleObj name="Visio" r:id="rId7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5218113"/>
                        <a:ext cx="647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6"/>
          <p:cNvGraphicFramePr>
            <a:graphicFrameLocks noChangeAspect="1"/>
          </p:cNvGraphicFramePr>
          <p:nvPr/>
        </p:nvGraphicFramePr>
        <p:xfrm>
          <a:off x="6156325" y="2841625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6" name="Visio" r:id="rId8" imgW="671826" imgH="671915" progId="Visio.Drawing.11">
                  <p:embed/>
                </p:oleObj>
              </mc:Choice>
              <mc:Fallback>
                <p:oleObj name="Visio" r:id="rId8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2841625"/>
                        <a:ext cx="647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7"/>
          <p:cNvGraphicFramePr>
            <a:graphicFrameLocks noChangeAspect="1"/>
          </p:cNvGraphicFramePr>
          <p:nvPr/>
        </p:nvGraphicFramePr>
        <p:xfrm>
          <a:off x="6156325" y="5218113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7" name="Visio" r:id="rId9" imgW="671826" imgH="671915" progId="Visio.Drawing.11">
                  <p:embed/>
                </p:oleObj>
              </mc:Choice>
              <mc:Fallback>
                <p:oleObj name="Visio" r:id="rId9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5218113"/>
                        <a:ext cx="647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9" name="Object 8"/>
          <p:cNvGraphicFramePr>
            <a:graphicFrameLocks noChangeAspect="1"/>
          </p:cNvGraphicFramePr>
          <p:nvPr/>
        </p:nvGraphicFramePr>
        <p:xfrm>
          <a:off x="3708400" y="3633788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8" name="Visio" r:id="rId10" imgW="671826" imgH="671915" progId="Visio.Drawing.11">
                  <p:embed/>
                </p:oleObj>
              </mc:Choice>
              <mc:Fallback>
                <p:oleObj name="Visio" r:id="rId10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3633788"/>
                        <a:ext cx="647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0" name="Object 9"/>
          <p:cNvGraphicFramePr>
            <a:graphicFrameLocks noChangeAspect="1"/>
          </p:cNvGraphicFramePr>
          <p:nvPr/>
        </p:nvGraphicFramePr>
        <p:xfrm>
          <a:off x="3708400" y="4425950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9" name="Visio" r:id="rId11" imgW="671826" imgH="671915" progId="Visio.Drawing.11">
                  <p:embed/>
                </p:oleObj>
              </mc:Choice>
              <mc:Fallback>
                <p:oleObj name="Visio" r:id="rId11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4425950"/>
                        <a:ext cx="647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1" name="Object 10"/>
          <p:cNvGraphicFramePr>
            <a:graphicFrameLocks noChangeAspect="1"/>
          </p:cNvGraphicFramePr>
          <p:nvPr/>
        </p:nvGraphicFramePr>
        <p:xfrm>
          <a:off x="6156325" y="3633788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0" name="Visio" r:id="rId12" imgW="671826" imgH="671915" progId="Visio.Drawing.11">
                  <p:embed/>
                </p:oleObj>
              </mc:Choice>
              <mc:Fallback>
                <p:oleObj name="Visio" r:id="rId12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3633788"/>
                        <a:ext cx="647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2" name="Object 11"/>
          <p:cNvGraphicFramePr>
            <a:graphicFrameLocks noChangeAspect="1"/>
          </p:cNvGraphicFramePr>
          <p:nvPr/>
        </p:nvGraphicFramePr>
        <p:xfrm>
          <a:off x="6156325" y="4425950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1" name="Visio" r:id="rId13" imgW="671826" imgH="671915" progId="Visio.Drawing.11">
                  <p:embed/>
                </p:oleObj>
              </mc:Choice>
              <mc:Fallback>
                <p:oleObj name="Visio" r:id="rId13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4425950"/>
                        <a:ext cx="647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3" name="Object 12"/>
          <p:cNvGraphicFramePr>
            <a:graphicFrameLocks noChangeAspect="1"/>
          </p:cNvGraphicFramePr>
          <p:nvPr/>
        </p:nvGraphicFramePr>
        <p:xfrm>
          <a:off x="6156325" y="2841625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2" name="Visio" r:id="rId14" imgW="671826" imgH="671915" progId="Visio.Drawing.11">
                  <p:embed/>
                </p:oleObj>
              </mc:Choice>
              <mc:Fallback>
                <p:oleObj name="Visio" r:id="rId14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2841625"/>
                        <a:ext cx="647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914400" y="1143000"/>
            <a:ext cx="4544834" cy="46166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rgbClr val="FFFF99"/>
                </a:solidFill>
                <a:latin typeface="Times New Roman"/>
                <a:cs typeface="Times New Roman"/>
              </a:rPr>
              <a:t>Adjacency in Four-variable K-Map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386107"/>
              </p:ext>
            </p:extLst>
          </p:nvPr>
        </p:nvGraphicFramePr>
        <p:xfrm>
          <a:off x="1420813" y="3970338"/>
          <a:ext cx="5429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3" name="Equation" r:id="rId15" imgW="165100" imgH="177800" progId="Equation.3">
                  <p:embed/>
                </p:oleObj>
              </mc:Choice>
              <mc:Fallback>
                <p:oleObj name="Equation" r:id="rId15" imgW="1651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420813" y="3970338"/>
                        <a:ext cx="542925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Delay 15"/>
          <p:cNvSpPr>
            <a:spLocks noChangeArrowheads="1"/>
          </p:cNvSpPr>
          <p:nvPr/>
        </p:nvSpPr>
        <p:spPr bwMode="auto">
          <a:xfrm>
            <a:off x="3649784" y="2797189"/>
            <a:ext cx="739654" cy="3068624"/>
          </a:xfrm>
          <a:prstGeom prst="flowChartDelay">
            <a:avLst/>
          </a:prstGeom>
          <a:solidFill>
            <a:schemeClr val="accent1">
              <a:alpha val="4196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Delay 16"/>
          <p:cNvSpPr>
            <a:spLocks noChangeArrowheads="1"/>
          </p:cNvSpPr>
          <p:nvPr/>
        </p:nvSpPr>
        <p:spPr bwMode="auto">
          <a:xfrm rot="10800000">
            <a:off x="6104485" y="2841623"/>
            <a:ext cx="742737" cy="3024189"/>
          </a:xfrm>
          <a:prstGeom prst="flowChartDelay">
            <a:avLst/>
          </a:prstGeom>
          <a:solidFill>
            <a:schemeClr val="accent1">
              <a:alpha val="4196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10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2411413" y="1689100"/>
          <a:ext cx="4465637" cy="433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5" name="Artwork" r:id="rId3" imgW="1276190" imgH="1238423" progId="Adobe.Illustrator.7">
                  <p:embed/>
                </p:oleObj>
              </mc:Choice>
              <mc:Fallback>
                <p:oleObj name="Artwork" r:id="rId3" imgW="1276190" imgH="1238423" progId="Adobe.Illustrator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689100"/>
                        <a:ext cx="4465637" cy="433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543276"/>
              </p:ext>
            </p:extLst>
          </p:nvPr>
        </p:nvGraphicFramePr>
        <p:xfrm>
          <a:off x="4520560" y="2841625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6" name="Visio" r:id="rId5" imgW="671826" imgH="671915" progId="Visio.Drawing.11">
                  <p:embed/>
                </p:oleObj>
              </mc:Choice>
              <mc:Fallback>
                <p:oleObj name="Visio" r:id="rId5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0560" y="2841625"/>
                        <a:ext cx="647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518105"/>
              </p:ext>
            </p:extLst>
          </p:nvPr>
        </p:nvGraphicFramePr>
        <p:xfrm>
          <a:off x="4520560" y="5218113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7" name="Visio" r:id="rId7" imgW="671826" imgH="671915" progId="Visio.Drawing.11">
                  <p:embed/>
                </p:oleObj>
              </mc:Choice>
              <mc:Fallback>
                <p:oleObj name="Visio" r:id="rId7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0560" y="5218113"/>
                        <a:ext cx="647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6"/>
          <p:cNvGraphicFramePr>
            <a:graphicFrameLocks noChangeAspect="1"/>
          </p:cNvGraphicFramePr>
          <p:nvPr/>
        </p:nvGraphicFramePr>
        <p:xfrm>
          <a:off x="6156325" y="2841625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8" name="Visio" r:id="rId8" imgW="671826" imgH="671915" progId="Visio.Drawing.11">
                  <p:embed/>
                </p:oleObj>
              </mc:Choice>
              <mc:Fallback>
                <p:oleObj name="Visio" r:id="rId8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2841625"/>
                        <a:ext cx="647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7"/>
          <p:cNvGraphicFramePr>
            <a:graphicFrameLocks noChangeAspect="1"/>
          </p:cNvGraphicFramePr>
          <p:nvPr/>
        </p:nvGraphicFramePr>
        <p:xfrm>
          <a:off x="6156325" y="5218113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9" name="Visio" r:id="rId9" imgW="671826" imgH="671915" progId="Visio.Drawing.11">
                  <p:embed/>
                </p:oleObj>
              </mc:Choice>
              <mc:Fallback>
                <p:oleObj name="Visio" r:id="rId9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5218113"/>
                        <a:ext cx="647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782040"/>
              </p:ext>
            </p:extLst>
          </p:nvPr>
        </p:nvGraphicFramePr>
        <p:xfrm>
          <a:off x="4520560" y="3633788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0" name="Visio" r:id="rId10" imgW="671826" imgH="671915" progId="Visio.Drawing.11">
                  <p:embed/>
                </p:oleObj>
              </mc:Choice>
              <mc:Fallback>
                <p:oleObj name="Visio" r:id="rId10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0560" y="3633788"/>
                        <a:ext cx="647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83554"/>
              </p:ext>
            </p:extLst>
          </p:nvPr>
        </p:nvGraphicFramePr>
        <p:xfrm>
          <a:off x="4520560" y="4425950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1" name="Visio" r:id="rId11" imgW="671826" imgH="671915" progId="Visio.Drawing.11">
                  <p:embed/>
                </p:oleObj>
              </mc:Choice>
              <mc:Fallback>
                <p:oleObj name="Visio" r:id="rId11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0560" y="4425950"/>
                        <a:ext cx="647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1" name="Object 10"/>
          <p:cNvGraphicFramePr>
            <a:graphicFrameLocks noChangeAspect="1"/>
          </p:cNvGraphicFramePr>
          <p:nvPr/>
        </p:nvGraphicFramePr>
        <p:xfrm>
          <a:off x="6156325" y="3633788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2" name="Visio" r:id="rId12" imgW="671826" imgH="671915" progId="Visio.Drawing.11">
                  <p:embed/>
                </p:oleObj>
              </mc:Choice>
              <mc:Fallback>
                <p:oleObj name="Visio" r:id="rId12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3633788"/>
                        <a:ext cx="647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2" name="Object 11"/>
          <p:cNvGraphicFramePr>
            <a:graphicFrameLocks noChangeAspect="1"/>
          </p:cNvGraphicFramePr>
          <p:nvPr/>
        </p:nvGraphicFramePr>
        <p:xfrm>
          <a:off x="6156325" y="4425950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3" name="Visio" r:id="rId13" imgW="671826" imgH="671915" progId="Visio.Drawing.11">
                  <p:embed/>
                </p:oleObj>
              </mc:Choice>
              <mc:Fallback>
                <p:oleObj name="Visio" r:id="rId13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4425950"/>
                        <a:ext cx="647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3" name="Object 12"/>
          <p:cNvGraphicFramePr>
            <a:graphicFrameLocks noChangeAspect="1"/>
          </p:cNvGraphicFramePr>
          <p:nvPr/>
        </p:nvGraphicFramePr>
        <p:xfrm>
          <a:off x="6156325" y="2841625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4" name="Visio" r:id="rId14" imgW="671826" imgH="671915" progId="Visio.Drawing.11">
                  <p:embed/>
                </p:oleObj>
              </mc:Choice>
              <mc:Fallback>
                <p:oleObj name="Visio" r:id="rId14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2841625"/>
                        <a:ext cx="647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914400" y="1143000"/>
            <a:ext cx="4544834" cy="46166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rgbClr val="FFFF99"/>
                </a:solidFill>
                <a:latin typeface="Times New Roman"/>
                <a:cs typeface="Times New Roman"/>
              </a:rPr>
              <a:t>Adjacency in Four-variable K-Map</a:t>
            </a:r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069179"/>
              </p:ext>
            </p:extLst>
          </p:nvPr>
        </p:nvGraphicFramePr>
        <p:xfrm>
          <a:off x="5320660" y="2841625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5" name="Visio" r:id="rId15" imgW="671826" imgH="671915" progId="Visio.Drawing.11">
                  <p:embed/>
                </p:oleObj>
              </mc:Choice>
              <mc:Fallback>
                <p:oleObj name="Visio" r:id="rId15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0660" y="2841625"/>
                        <a:ext cx="647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24924"/>
              </p:ext>
            </p:extLst>
          </p:nvPr>
        </p:nvGraphicFramePr>
        <p:xfrm>
          <a:off x="5320660" y="5218113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6" name="Visio" r:id="rId16" imgW="671826" imgH="671915" progId="Visio.Drawing.11">
                  <p:embed/>
                </p:oleObj>
              </mc:Choice>
              <mc:Fallback>
                <p:oleObj name="Visio" r:id="rId16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0660" y="5218113"/>
                        <a:ext cx="647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895602"/>
              </p:ext>
            </p:extLst>
          </p:nvPr>
        </p:nvGraphicFramePr>
        <p:xfrm>
          <a:off x="5320660" y="3633788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7" name="Visio" r:id="rId17" imgW="671826" imgH="671915" progId="Visio.Drawing.11">
                  <p:embed/>
                </p:oleObj>
              </mc:Choice>
              <mc:Fallback>
                <p:oleObj name="Visio" r:id="rId17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0660" y="3633788"/>
                        <a:ext cx="647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284033"/>
              </p:ext>
            </p:extLst>
          </p:nvPr>
        </p:nvGraphicFramePr>
        <p:xfrm>
          <a:off x="5320660" y="4425950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8" name="Visio" r:id="rId18" imgW="671826" imgH="671915" progId="Visio.Drawing.11">
                  <p:embed/>
                </p:oleObj>
              </mc:Choice>
              <mc:Fallback>
                <p:oleObj name="Visio" r:id="rId18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0660" y="4425950"/>
                        <a:ext cx="647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AutoShape 97"/>
          <p:cNvSpPr>
            <a:spLocks noChangeArrowheads="1"/>
          </p:cNvSpPr>
          <p:nvPr/>
        </p:nvSpPr>
        <p:spPr bwMode="auto">
          <a:xfrm>
            <a:off x="4520560" y="2785758"/>
            <a:ext cx="2283465" cy="3080055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04776" y="4687038"/>
            <a:ext cx="2331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Can we group 12 cells?</a:t>
            </a:r>
            <a:endParaRPr kumimoji="1"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81245" y="5244480"/>
            <a:ext cx="56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NO!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380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2411413" y="1689100"/>
          <a:ext cx="4465637" cy="433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9" name="Artwork" r:id="rId3" imgW="1276190" imgH="1238423" progId="Adobe.Illustrator.7">
                  <p:embed/>
                </p:oleObj>
              </mc:Choice>
              <mc:Fallback>
                <p:oleObj name="Artwork" r:id="rId3" imgW="1276190" imgH="1238423" progId="Adobe.Illustrator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689100"/>
                        <a:ext cx="4465637" cy="433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665016"/>
              </p:ext>
            </p:extLst>
          </p:nvPr>
        </p:nvGraphicFramePr>
        <p:xfrm>
          <a:off x="4520560" y="2841625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0" name="Visio" r:id="rId5" imgW="671826" imgH="671915" progId="Visio.Drawing.11">
                  <p:embed/>
                </p:oleObj>
              </mc:Choice>
              <mc:Fallback>
                <p:oleObj name="Visio" r:id="rId5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0560" y="2841625"/>
                        <a:ext cx="647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92667"/>
              </p:ext>
            </p:extLst>
          </p:nvPr>
        </p:nvGraphicFramePr>
        <p:xfrm>
          <a:off x="4520560" y="5218113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1" name="Visio" r:id="rId7" imgW="671826" imgH="671915" progId="Visio.Drawing.11">
                  <p:embed/>
                </p:oleObj>
              </mc:Choice>
              <mc:Fallback>
                <p:oleObj name="Visio" r:id="rId7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0560" y="5218113"/>
                        <a:ext cx="647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6"/>
          <p:cNvGraphicFramePr>
            <a:graphicFrameLocks noChangeAspect="1"/>
          </p:cNvGraphicFramePr>
          <p:nvPr/>
        </p:nvGraphicFramePr>
        <p:xfrm>
          <a:off x="6156325" y="2841625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2" name="Visio" r:id="rId8" imgW="671826" imgH="671915" progId="Visio.Drawing.11">
                  <p:embed/>
                </p:oleObj>
              </mc:Choice>
              <mc:Fallback>
                <p:oleObj name="Visio" r:id="rId8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2841625"/>
                        <a:ext cx="647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7"/>
          <p:cNvGraphicFramePr>
            <a:graphicFrameLocks noChangeAspect="1"/>
          </p:cNvGraphicFramePr>
          <p:nvPr/>
        </p:nvGraphicFramePr>
        <p:xfrm>
          <a:off x="6156325" y="5218113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3" name="Visio" r:id="rId9" imgW="671826" imgH="671915" progId="Visio.Drawing.11">
                  <p:embed/>
                </p:oleObj>
              </mc:Choice>
              <mc:Fallback>
                <p:oleObj name="Visio" r:id="rId9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5218113"/>
                        <a:ext cx="647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666217"/>
              </p:ext>
            </p:extLst>
          </p:nvPr>
        </p:nvGraphicFramePr>
        <p:xfrm>
          <a:off x="4520560" y="3633788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4" name="Visio" r:id="rId10" imgW="671826" imgH="671915" progId="Visio.Drawing.11">
                  <p:embed/>
                </p:oleObj>
              </mc:Choice>
              <mc:Fallback>
                <p:oleObj name="Visio" r:id="rId10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0560" y="3633788"/>
                        <a:ext cx="647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03201"/>
              </p:ext>
            </p:extLst>
          </p:nvPr>
        </p:nvGraphicFramePr>
        <p:xfrm>
          <a:off x="4520560" y="4425950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5" name="Visio" r:id="rId11" imgW="671826" imgH="671915" progId="Visio.Drawing.11">
                  <p:embed/>
                </p:oleObj>
              </mc:Choice>
              <mc:Fallback>
                <p:oleObj name="Visio" r:id="rId11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0560" y="4425950"/>
                        <a:ext cx="647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1" name="Object 10"/>
          <p:cNvGraphicFramePr>
            <a:graphicFrameLocks noChangeAspect="1"/>
          </p:cNvGraphicFramePr>
          <p:nvPr/>
        </p:nvGraphicFramePr>
        <p:xfrm>
          <a:off x="6156325" y="3633788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6" name="Visio" r:id="rId12" imgW="671826" imgH="671915" progId="Visio.Drawing.11">
                  <p:embed/>
                </p:oleObj>
              </mc:Choice>
              <mc:Fallback>
                <p:oleObj name="Visio" r:id="rId12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3633788"/>
                        <a:ext cx="647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2" name="Object 11"/>
          <p:cNvGraphicFramePr>
            <a:graphicFrameLocks noChangeAspect="1"/>
          </p:cNvGraphicFramePr>
          <p:nvPr/>
        </p:nvGraphicFramePr>
        <p:xfrm>
          <a:off x="6156325" y="4425950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7" name="Visio" r:id="rId13" imgW="671826" imgH="671915" progId="Visio.Drawing.11">
                  <p:embed/>
                </p:oleObj>
              </mc:Choice>
              <mc:Fallback>
                <p:oleObj name="Visio" r:id="rId13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4425950"/>
                        <a:ext cx="647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3" name="Object 12"/>
          <p:cNvGraphicFramePr>
            <a:graphicFrameLocks noChangeAspect="1"/>
          </p:cNvGraphicFramePr>
          <p:nvPr/>
        </p:nvGraphicFramePr>
        <p:xfrm>
          <a:off x="6156325" y="2841625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8" name="Visio" r:id="rId14" imgW="671826" imgH="671915" progId="Visio.Drawing.11">
                  <p:embed/>
                </p:oleObj>
              </mc:Choice>
              <mc:Fallback>
                <p:oleObj name="Visio" r:id="rId14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2841625"/>
                        <a:ext cx="647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914400" y="1143000"/>
            <a:ext cx="4544834" cy="46166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rgbClr val="FFFF99"/>
                </a:solidFill>
                <a:latin typeface="Times New Roman"/>
                <a:cs typeface="Times New Roman"/>
              </a:rPr>
              <a:t>Adjacency in Four-variable K-Map</a:t>
            </a:r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969762"/>
              </p:ext>
            </p:extLst>
          </p:nvPr>
        </p:nvGraphicFramePr>
        <p:xfrm>
          <a:off x="5320660" y="2841625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9" name="Visio" r:id="rId15" imgW="671826" imgH="671915" progId="Visio.Drawing.11">
                  <p:embed/>
                </p:oleObj>
              </mc:Choice>
              <mc:Fallback>
                <p:oleObj name="Visio" r:id="rId15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0660" y="2841625"/>
                        <a:ext cx="647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962646"/>
              </p:ext>
            </p:extLst>
          </p:nvPr>
        </p:nvGraphicFramePr>
        <p:xfrm>
          <a:off x="5320660" y="5218113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0" name="Visio" r:id="rId16" imgW="671826" imgH="671915" progId="Visio.Drawing.11">
                  <p:embed/>
                </p:oleObj>
              </mc:Choice>
              <mc:Fallback>
                <p:oleObj name="Visio" r:id="rId16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0660" y="5218113"/>
                        <a:ext cx="647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512193"/>
              </p:ext>
            </p:extLst>
          </p:nvPr>
        </p:nvGraphicFramePr>
        <p:xfrm>
          <a:off x="5320660" y="3633788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1" name="Visio" r:id="rId17" imgW="671826" imgH="671915" progId="Visio.Drawing.11">
                  <p:embed/>
                </p:oleObj>
              </mc:Choice>
              <mc:Fallback>
                <p:oleObj name="Visio" r:id="rId17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0660" y="3633788"/>
                        <a:ext cx="647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341193"/>
              </p:ext>
            </p:extLst>
          </p:nvPr>
        </p:nvGraphicFramePr>
        <p:xfrm>
          <a:off x="5320660" y="4425950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2" name="Visio" r:id="rId18" imgW="671826" imgH="671915" progId="Visio.Drawing.11">
                  <p:embed/>
                </p:oleObj>
              </mc:Choice>
              <mc:Fallback>
                <p:oleObj name="Visio" r:id="rId18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0660" y="4425950"/>
                        <a:ext cx="647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AutoShape 97"/>
          <p:cNvSpPr>
            <a:spLocks noChangeArrowheads="1"/>
          </p:cNvSpPr>
          <p:nvPr/>
        </p:nvSpPr>
        <p:spPr bwMode="auto">
          <a:xfrm>
            <a:off x="5320660" y="2785758"/>
            <a:ext cx="1483365" cy="3080055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01096" y="3117378"/>
            <a:ext cx="299796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latin typeface="Times New Roman"/>
                <a:cs typeface="Times New Roman"/>
              </a:rPr>
              <a:t>Group only </a:t>
            </a:r>
            <a:r>
              <a:rPr kumimoji="1" lang="en-US" altLang="zh-CN" sz="2400" i="1" dirty="0" smtClean="0">
                <a:latin typeface="Times New Roman"/>
                <a:cs typeface="Times New Roman"/>
              </a:rPr>
              <a:t>2</a:t>
            </a:r>
            <a:r>
              <a:rPr kumimoji="1" lang="en-US" altLang="zh-CN" sz="2400" i="1" baseline="30000" dirty="0" smtClean="0">
                <a:latin typeface="Times New Roman"/>
                <a:cs typeface="Times New Roman"/>
              </a:rPr>
              <a:t>i</a:t>
            </a:r>
            <a:r>
              <a:rPr kumimoji="1" lang="en-US" altLang="zh-CN" sz="2400" dirty="0" smtClean="0">
                <a:latin typeface="Times New Roman"/>
                <a:cs typeface="Times New Roman"/>
              </a:rPr>
              <a:t> cells, </a:t>
            </a:r>
            <a:r>
              <a:rPr kumimoji="1" lang="en-US" altLang="zh-CN" sz="2400" i="1" dirty="0">
                <a:latin typeface="Times New Roman"/>
                <a:cs typeface="Times New Roman"/>
              </a:rPr>
              <a:t>0&lt;=</a:t>
            </a:r>
            <a:r>
              <a:rPr kumimoji="1" lang="en-US" altLang="zh-CN" sz="2400" i="1" dirty="0" err="1">
                <a:latin typeface="Times New Roman"/>
                <a:cs typeface="Times New Roman"/>
              </a:rPr>
              <a:t>i</a:t>
            </a:r>
            <a:r>
              <a:rPr kumimoji="1" lang="en-US" altLang="zh-CN" sz="2400" i="1" dirty="0">
                <a:latin typeface="Times New Roman"/>
                <a:cs typeface="Times New Roman"/>
              </a:rPr>
              <a:t>&lt;=</a:t>
            </a:r>
            <a:r>
              <a:rPr kumimoji="1" lang="en-US" altLang="zh-CN" sz="2400" i="1" dirty="0" smtClean="0">
                <a:latin typeface="Times New Roman"/>
                <a:cs typeface="Times New Roman"/>
              </a:rPr>
              <a:t>N</a:t>
            </a:r>
            <a:r>
              <a:rPr kumimoji="1" lang="en-US" altLang="zh-CN" sz="2400" dirty="0" smtClean="0">
                <a:latin typeface="Times New Roman"/>
                <a:cs typeface="Times New Roman"/>
              </a:rPr>
              <a:t>, </a:t>
            </a:r>
            <a:r>
              <a:rPr kumimoji="1" lang="en-US" altLang="zh-CN" sz="2400" i="1" dirty="0">
                <a:latin typeface="Times New Roman"/>
                <a:cs typeface="Times New Roman"/>
              </a:rPr>
              <a:t>N</a:t>
            </a:r>
            <a:r>
              <a:rPr kumimoji="1" lang="en-US" altLang="zh-CN" sz="2400" dirty="0" smtClean="0">
                <a:latin typeface="Times New Roman"/>
                <a:cs typeface="Times New Roman"/>
              </a:rPr>
              <a:t> is the number of variables</a:t>
            </a:r>
            <a:endParaRPr kumimoji="1" lang="zh-CN" altLang="en-US" sz="2400" dirty="0">
              <a:latin typeface="Times New Roman"/>
              <a:cs typeface="Times New Roman"/>
            </a:endParaRPr>
          </a:p>
        </p:txBody>
      </p:sp>
      <p:sp>
        <p:nvSpPr>
          <p:cNvPr id="21" name="AutoShape 97"/>
          <p:cNvSpPr>
            <a:spLocks noChangeArrowheads="1"/>
          </p:cNvSpPr>
          <p:nvPr/>
        </p:nvSpPr>
        <p:spPr bwMode="auto">
          <a:xfrm>
            <a:off x="4484995" y="2777678"/>
            <a:ext cx="1483365" cy="3080055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804025" y="2393280"/>
            <a:ext cx="617443" cy="724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320660" y="2393280"/>
            <a:ext cx="1936654" cy="3843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041323" y="1961280"/>
            <a:ext cx="30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X</a:t>
            </a:r>
            <a:endParaRPr kumimoji="1" lang="zh-CN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7212022" y="1961280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 smtClean="0"/>
              <a:t>+W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0275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566738" y="1774825"/>
          <a:ext cx="8001000" cy="422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7" name="Visio" r:id="rId3" imgW="6011705" imgH="3271430" progId="Visio.Drawing.11">
                  <p:embed/>
                </p:oleObj>
              </mc:Choice>
              <mc:Fallback>
                <p:oleObj name="Visio" r:id="rId3" imgW="6011705" imgH="32714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1774825"/>
                        <a:ext cx="8001000" cy="422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426478"/>
              </p:ext>
            </p:extLst>
          </p:nvPr>
        </p:nvGraphicFramePr>
        <p:xfrm>
          <a:off x="1289908" y="2474913"/>
          <a:ext cx="86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8" name="Visio" r:id="rId5" imgW="671826" imgH="671915" progId="Visio.Drawing.11">
                  <p:embed/>
                </p:oleObj>
              </mc:Choice>
              <mc:Fallback>
                <p:oleObj name="Visio" r:id="rId5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908" y="2474913"/>
                        <a:ext cx="863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005527"/>
              </p:ext>
            </p:extLst>
          </p:nvPr>
        </p:nvGraphicFramePr>
        <p:xfrm>
          <a:off x="2200847" y="2486025"/>
          <a:ext cx="86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9" name="Visio" r:id="rId7" imgW="671826" imgH="671915" progId="Visio.Drawing.11">
                  <p:embed/>
                </p:oleObj>
              </mc:Choice>
              <mc:Fallback>
                <p:oleObj name="Visio" r:id="rId7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847" y="2486025"/>
                        <a:ext cx="863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389613"/>
              </p:ext>
            </p:extLst>
          </p:nvPr>
        </p:nvGraphicFramePr>
        <p:xfrm>
          <a:off x="3111786" y="2476500"/>
          <a:ext cx="86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0" name="Visio" r:id="rId8" imgW="671826" imgH="671915" progId="Visio.Drawing.11">
                  <p:embed/>
                </p:oleObj>
              </mc:Choice>
              <mc:Fallback>
                <p:oleObj name="Visio" r:id="rId8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786" y="2476500"/>
                        <a:ext cx="863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865736"/>
              </p:ext>
            </p:extLst>
          </p:nvPr>
        </p:nvGraphicFramePr>
        <p:xfrm>
          <a:off x="4022725" y="2474913"/>
          <a:ext cx="86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1" name="Visio" r:id="rId9" imgW="671826" imgH="671915" progId="Visio.Drawing.11">
                  <p:embed/>
                </p:oleObj>
              </mc:Choice>
              <mc:Fallback>
                <p:oleObj name="Visio" r:id="rId9" imgW="671826" imgH="6719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725" y="2474913"/>
                        <a:ext cx="863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914400" y="1143000"/>
            <a:ext cx="4121641" cy="46166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rgbClr val="FFFF99"/>
                </a:solidFill>
                <a:latin typeface="Times New Roman"/>
                <a:cs typeface="Times New Roman"/>
              </a:rPr>
              <a:t>Adjacency in </a:t>
            </a:r>
            <a:r>
              <a:rPr lang="en-US" altLang="zh-CN" sz="2400" dirty="0" smtClean="0">
                <a:solidFill>
                  <a:srgbClr val="FFFF99"/>
                </a:solidFill>
                <a:latin typeface="Times New Roman"/>
                <a:cs typeface="Times New Roman"/>
              </a:rPr>
              <a:t>5-</a:t>
            </a:r>
            <a:r>
              <a:rPr lang="en-US" altLang="zh-CN" sz="2400" dirty="0">
                <a:solidFill>
                  <a:srgbClr val="FFFF99"/>
                </a:solidFill>
                <a:latin typeface="Times New Roman"/>
                <a:cs typeface="Times New Roman"/>
              </a:rPr>
              <a:t>variable K-Map</a:t>
            </a:r>
          </a:p>
        </p:txBody>
      </p:sp>
    </p:spTree>
    <p:extLst>
      <p:ext uri="{BB962C8B-B14F-4D97-AF65-F5344CB8AC3E}">
        <p14:creationId xmlns:p14="http://schemas.microsoft.com/office/powerpoint/2010/main" val="265185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647</Words>
  <Application>Microsoft Macintosh PowerPoint</Application>
  <PresentationFormat>On-screen Show (4:3)</PresentationFormat>
  <Paragraphs>130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Office Theme</vt:lpstr>
      <vt:lpstr>Artwork</vt:lpstr>
      <vt:lpstr>Visio</vt:lpstr>
      <vt:lpstr>Equation</vt:lpstr>
      <vt:lpstr>K-MAP, Race and Hazards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SJTU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Weiqiang Sun</dc:creator>
  <cp:lastModifiedBy>Weiqiang Sun</cp:lastModifiedBy>
  <cp:revision>83</cp:revision>
  <dcterms:created xsi:type="dcterms:W3CDTF">2012-09-27T08:19:12Z</dcterms:created>
  <dcterms:modified xsi:type="dcterms:W3CDTF">2012-09-28T06:26:48Z</dcterms:modified>
</cp:coreProperties>
</file>